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6"/>
  </p:notesMasterIdLst>
  <p:sldIdLst>
    <p:sldId id="271" r:id="rId5"/>
    <p:sldId id="313" r:id="rId6"/>
    <p:sldId id="314" r:id="rId7"/>
    <p:sldId id="315" r:id="rId8"/>
    <p:sldId id="316" r:id="rId9"/>
    <p:sldId id="320" r:id="rId10"/>
    <p:sldId id="321" r:id="rId11"/>
    <p:sldId id="323" r:id="rId12"/>
    <p:sldId id="324" r:id="rId13"/>
    <p:sldId id="326" r:id="rId14"/>
    <p:sldId id="325" r:id="rId15"/>
    <p:sldId id="328" r:id="rId16"/>
    <p:sldId id="327" r:id="rId17"/>
    <p:sldId id="319" r:id="rId18"/>
    <p:sldId id="334" r:id="rId19"/>
    <p:sldId id="329" r:id="rId20"/>
    <p:sldId id="330" r:id="rId21"/>
    <p:sldId id="318" r:id="rId22"/>
    <p:sldId id="331" r:id="rId23"/>
    <p:sldId id="332" r:id="rId24"/>
    <p:sldId id="292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923BC05-150E-403F-ABC8-A91B42F8D79A}">
          <p14:sldIdLst>
            <p14:sldId id="271"/>
            <p14:sldId id="313"/>
            <p14:sldId id="314"/>
            <p14:sldId id="315"/>
            <p14:sldId id="316"/>
            <p14:sldId id="320"/>
            <p14:sldId id="321"/>
            <p14:sldId id="323"/>
            <p14:sldId id="324"/>
            <p14:sldId id="326"/>
            <p14:sldId id="325"/>
            <p14:sldId id="328"/>
            <p14:sldId id="327"/>
            <p14:sldId id="319"/>
          </p14:sldIdLst>
        </p14:section>
        <p14:section name="Appendix" id="{A5ED1942-FF21-4CAD-A9BF-4AEA992549EE}">
          <p14:sldIdLst>
            <p14:sldId id="334"/>
            <p14:sldId id="329"/>
            <p14:sldId id="330"/>
            <p14:sldId id="318"/>
            <p14:sldId id="331"/>
            <p14:sldId id="332"/>
            <p14:sldId id="29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2083"/>
    <a:srgbClr val="10218B"/>
    <a:srgbClr val="C0C0C0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16FB4C-D3F1-1E96-48F7-8D861AB758FA}" v="11" dt="2023-11-28T15:07:58.353"/>
    <p1510:client id="{6A65B61B-626B-41F9-88B5-E259F8CEA671}" v="4" dt="2023-11-27T16:27:03.762"/>
    <p1510:client id="{983C7F5A-134E-6E25-4018-B8C2690E9543}" v="1" dt="2023-11-27T16:20:11.6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08F673-464A-424D-8681-EC7029A4551D}" type="datetimeFigureOut">
              <a:rPr lang="en-GB" smtClean="0"/>
              <a:t>26/01/2024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CA16F3-3159-48D9-94CB-19E1328DDF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817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35ED11C-33F7-A44B-9930-7A2BDF1ADC4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2000" cy="6870700"/>
          </a:xfrm>
        </p:spPr>
        <p:txBody>
          <a:bodyPr anchor="ctr" anchorCtr="0"/>
          <a:lstStyle>
            <a:lvl1pPr algn="r">
              <a:defRPr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on the icon to insert an image, </a:t>
            </a:r>
            <a:br>
              <a:rPr lang="en-US"/>
            </a:br>
            <a:r>
              <a:rPr lang="en-US"/>
              <a:t>then Right Click&gt; Send to Back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AF166598-1EBB-854D-970F-8422E8D0C28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0"/>
            <a:ext cx="10121260" cy="6858000"/>
          </a:xfrm>
          <a:custGeom>
            <a:avLst/>
            <a:gdLst>
              <a:gd name="connsiteX0" fmla="*/ 0 w 10121260"/>
              <a:gd name="connsiteY0" fmla="*/ 0 h 6858000"/>
              <a:gd name="connsiteX1" fmla="*/ 10121260 w 10121260"/>
              <a:gd name="connsiteY1" fmla="*/ 0 h 6858000"/>
              <a:gd name="connsiteX2" fmla="*/ 3421880 w 10121260"/>
              <a:gd name="connsiteY2" fmla="*/ 6858000 h 6858000"/>
              <a:gd name="connsiteX3" fmla="*/ 0 w 1012126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21260" h="6858000">
                <a:moveTo>
                  <a:pt x="0" y="0"/>
                </a:moveTo>
                <a:lnTo>
                  <a:pt x="10121260" y="0"/>
                </a:lnTo>
                <a:lnTo>
                  <a:pt x="34218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/>
              <a:t>  </a:t>
            </a:r>
            <a:endParaRPr lang="en-GB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0BA9553E-D892-ED4C-B10B-93693E646E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9600" y="2644981"/>
            <a:ext cx="5391600" cy="1295175"/>
          </a:xfrm>
          <a:custGeom>
            <a:avLst/>
            <a:gdLst>
              <a:gd name="connsiteX0" fmla="*/ 0 w 11043138"/>
              <a:gd name="connsiteY0" fmla="*/ 0 h 1190625"/>
              <a:gd name="connsiteX1" fmla="*/ 11043138 w 11043138"/>
              <a:gd name="connsiteY1" fmla="*/ 0 h 1190625"/>
              <a:gd name="connsiteX2" fmla="*/ 11043138 w 11043138"/>
              <a:gd name="connsiteY2" fmla="*/ 1190625 h 1190625"/>
              <a:gd name="connsiteX3" fmla="*/ 0 w 11043138"/>
              <a:gd name="connsiteY3" fmla="*/ 1190625 h 1190625"/>
              <a:gd name="connsiteX4" fmla="*/ 0 w 11043138"/>
              <a:gd name="connsiteY4" fmla="*/ 0 h 1190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43138" h="1190625">
                <a:moveTo>
                  <a:pt x="0" y="0"/>
                </a:moveTo>
                <a:lnTo>
                  <a:pt x="11043138" y="0"/>
                </a:lnTo>
                <a:lnTo>
                  <a:pt x="11043138" y="1190625"/>
                </a:lnTo>
                <a:lnTo>
                  <a:pt x="0" y="1190625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lIns="0" tIns="0" rIns="0" bIns="0" anchor="t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[Title slide]</a:t>
            </a:r>
            <a:br>
              <a:rPr lang="en-US"/>
            </a:br>
            <a:r>
              <a:rPr lang="en-US"/>
              <a:t>Title to go here (2 lines)</a:t>
            </a:r>
            <a:endParaRPr lang="en-GB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78BF108-A920-D242-80B2-0AE83B13659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9600" y="4059369"/>
            <a:ext cx="4975225" cy="1093788"/>
          </a:xfrm>
        </p:spPr>
        <p:txBody>
          <a:bodyPr lIns="0" tIns="0" rIns="0" bIns="0"/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buNone/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Enter Subtitle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EE1BAC9-9F59-8B42-825A-AFADE61282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555816" y="5652279"/>
            <a:ext cx="3649469" cy="1231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>
        <p:tmplLst>
          <p:tmpl>
            <p:tnLst>
              <p:par>
                <p:cTn presetID="2" presetClass="entr" presetSubtype="8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/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_Short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08675" y="958123"/>
            <a:ext cx="10977297" cy="4984016"/>
          </a:xfrm>
        </p:spPr>
        <p:txBody>
          <a:bodyPr/>
          <a:lstStyle>
            <a:lvl1pPr>
              <a:defRPr sz="1600">
                <a:solidFill>
                  <a:srgbClr val="000000"/>
                </a:solidFill>
              </a:defRPr>
            </a:lvl1pPr>
            <a:lvl2pPr>
              <a:defRPr sz="1400">
                <a:solidFill>
                  <a:srgbClr val="000000"/>
                </a:solidFill>
              </a:defRPr>
            </a:lvl2pPr>
            <a:lvl3pPr>
              <a:defRPr sz="1200">
                <a:solidFill>
                  <a:srgbClr val="000000"/>
                </a:solidFill>
              </a:defRPr>
            </a:lvl3pPr>
            <a:lvl4pPr>
              <a:defRPr sz="1000">
                <a:solidFill>
                  <a:srgbClr val="000000"/>
                </a:solidFill>
              </a:defRPr>
            </a:lvl4pPr>
            <a:lvl5pPr marL="538109" indent="-177784">
              <a:defRPr sz="8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First level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			Fourth level</a:t>
            </a:r>
            <a:endParaRPr lang="en-GB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2D06AC66-CD10-4FA0-9AC5-551DF1DF8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525267" cy="658267"/>
          </a:xfrm>
          <a:custGeom>
            <a:avLst/>
            <a:gdLst>
              <a:gd name="connsiteX0" fmla="*/ 1507 w 7893950"/>
              <a:gd name="connsiteY0" fmla="*/ 0 h 493700"/>
              <a:gd name="connsiteX1" fmla="*/ 7893950 w 7893950"/>
              <a:gd name="connsiteY1" fmla="*/ 1400 h 493700"/>
              <a:gd name="connsiteX2" fmla="*/ 7414974 w 7893950"/>
              <a:gd name="connsiteY2" fmla="*/ 493700 h 493700"/>
              <a:gd name="connsiteX3" fmla="*/ 50 w 7893950"/>
              <a:gd name="connsiteY3" fmla="*/ 493700 h 493700"/>
              <a:gd name="connsiteX4" fmla="*/ 1507 w 7893950"/>
              <a:gd name="connsiteY4" fmla="*/ 0 h 49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93950" h="493700">
                <a:moveTo>
                  <a:pt x="1507" y="0"/>
                </a:moveTo>
                <a:lnTo>
                  <a:pt x="7893950" y="1400"/>
                </a:lnTo>
                <a:lnTo>
                  <a:pt x="7414974" y="493700"/>
                </a:lnTo>
                <a:lnTo>
                  <a:pt x="50" y="493700"/>
                </a:lnTo>
                <a:cubicBezTo>
                  <a:pt x="-365" y="329134"/>
                  <a:pt x="1922" y="164566"/>
                  <a:pt x="1507" y="0"/>
                </a:cubicBezTo>
                <a:close/>
              </a:path>
            </a:pathLst>
          </a:custGeom>
          <a:solidFill>
            <a:srgbClr val="10218B"/>
          </a:solidFill>
          <a:ln>
            <a:noFill/>
          </a:ln>
        </p:spPr>
        <p:txBody>
          <a:bodyPr wrap="square">
            <a:noAutofit/>
          </a:bodyPr>
          <a:lstStyle>
            <a:lvl1pPr>
              <a:defRPr sz="2400" baseline="0"/>
            </a:lvl1pPr>
          </a:lstStyle>
          <a:p>
            <a:r>
              <a:rPr lang="en-GB"/>
              <a:t>Add your heading here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23D3706B-0A48-4EBA-B4FE-E74A5AF61B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6100" y="6342063"/>
            <a:ext cx="6515526" cy="274637"/>
          </a:xfrm>
          <a:prstGeom prst="rect">
            <a:avLst/>
          </a:prstGeom>
        </p:spPr>
        <p:txBody>
          <a:bodyPr vert="horz" lIns="0" tIns="0" rIns="91440" bIns="45720" rtlCol="0" anchor="t" anchorCtr="0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r>
              <a:rPr lang="en-GB"/>
              <a:t>ALL CONTENT IS COMPANY CONFIDENTIAL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DAF3AFB-6A11-417A-A1D9-177FECE743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342063"/>
            <a:ext cx="546100" cy="274637"/>
          </a:xfrm>
          <a:prstGeom prst="rect">
            <a:avLst/>
          </a:prstGeom>
        </p:spPr>
        <p:txBody>
          <a:bodyPr vert="horz" lIns="91440" tIns="0" rIns="91440" bIns="45720" rtlCol="0" anchor="t" anchorCtr="0"/>
          <a:lstStyle>
            <a:lvl1pPr algn="ctr">
              <a:defRPr sz="700">
                <a:solidFill>
                  <a:schemeClr val="tx2"/>
                </a:solidFill>
              </a:defRPr>
            </a:lvl1pPr>
          </a:lstStyle>
          <a:p>
            <a:fld id="{3CB4232F-9809-4C28-84E3-C6A48C578B7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332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hf hdr="0" dt="0"/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orient="horz" pos="289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025ABC51-14F4-4777-8C9C-A41DBEBEC0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6100" y="6342063"/>
            <a:ext cx="6515526" cy="274637"/>
          </a:xfrm>
          <a:prstGeom prst="rect">
            <a:avLst/>
          </a:prstGeom>
        </p:spPr>
        <p:txBody>
          <a:bodyPr vert="horz" lIns="0" tIns="0" rIns="91440" bIns="45720" rtlCol="0" anchor="t" anchorCtr="0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r>
              <a:rPr lang="en-GB"/>
              <a:t>ALL CONTENT IS COMPANY CONFIDENTIAL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F6C4305-3E50-4621-B750-193807F0BB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342063"/>
            <a:ext cx="546100" cy="274637"/>
          </a:xfrm>
          <a:prstGeom prst="rect">
            <a:avLst/>
          </a:prstGeom>
        </p:spPr>
        <p:txBody>
          <a:bodyPr vert="horz" lIns="91440" tIns="0" rIns="91440" bIns="45720" rtlCol="0" anchor="t" anchorCtr="0"/>
          <a:lstStyle>
            <a:lvl1pPr algn="ctr">
              <a:defRPr sz="700">
                <a:solidFill>
                  <a:schemeClr val="tx2"/>
                </a:solidFill>
              </a:defRPr>
            </a:lvl1pPr>
          </a:lstStyle>
          <a:p>
            <a:fld id="{3CB4232F-9809-4C28-84E3-C6A48C578B7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itle 14">
            <a:extLst>
              <a:ext uri="{FF2B5EF4-FFF2-40B4-BE49-F238E27FC236}">
                <a16:creationId xmlns:a16="http://schemas.microsoft.com/office/drawing/2014/main" id="{3BBBC44F-22F2-446A-91C0-F73E5BD759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525267" cy="658267"/>
          </a:xfrm>
          <a:custGeom>
            <a:avLst/>
            <a:gdLst>
              <a:gd name="connsiteX0" fmla="*/ 1507 w 7893950"/>
              <a:gd name="connsiteY0" fmla="*/ 0 h 493700"/>
              <a:gd name="connsiteX1" fmla="*/ 7893950 w 7893950"/>
              <a:gd name="connsiteY1" fmla="*/ 1400 h 493700"/>
              <a:gd name="connsiteX2" fmla="*/ 7414974 w 7893950"/>
              <a:gd name="connsiteY2" fmla="*/ 493700 h 493700"/>
              <a:gd name="connsiteX3" fmla="*/ 50 w 7893950"/>
              <a:gd name="connsiteY3" fmla="*/ 493700 h 493700"/>
              <a:gd name="connsiteX4" fmla="*/ 1507 w 7893950"/>
              <a:gd name="connsiteY4" fmla="*/ 0 h 49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93950" h="493700">
                <a:moveTo>
                  <a:pt x="1507" y="0"/>
                </a:moveTo>
                <a:lnTo>
                  <a:pt x="7893950" y="1400"/>
                </a:lnTo>
                <a:lnTo>
                  <a:pt x="7414974" y="493700"/>
                </a:lnTo>
                <a:lnTo>
                  <a:pt x="50" y="493700"/>
                </a:lnTo>
                <a:cubicBezTo>
                  <a:pt x="-365" y="329134"/>
                  <a:pt x="1922" y="164566"/>
                  <a:pt x="1507" y="0"/>
                </a:cubicBezTo>
                <a:close/>
              </a:path>
            </a:pathLst>
          </a:custGeom>
          <a:solidFill>
            <a:srgbClr val="10218B"/>
          </a:solidFill>
          <a:ln>
            <a:noFill/>
          </a:ln>
        </p:spPr>
        <p:txBody>
          <a:bodyPr wrap="square">
            <a:noAutofit/>
          </a:bodyPr>
          <a:lstStyle>
            <a:lvl1pPr>
              <a:defRPr sz="2933" baseline="0"/>
            </a:lvl1pPr>
          </a:lstStyle>
          <a:p>
            <a:r>
              <a:rPr lang="en-GB"/>
              <a:t>Add your heading here</a:t>
            </a:r>
          </a:p>
        </p:txBody>
      </p:sp>
    </p:spTree>
    <p:extLst>
      <p:ext uri="{BB962C8B-B14F-4D97-AF65-F5344CB8AC3E}">
        <p14:creationId xmlns:p14="http://schemas.microsoft.com/office/powerpoint/2010/main" val="1596868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FC773E9-591E-E14B-A7CA-04FBBCE744D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-1" y="0"/>
            <a:ext cx="10121260" cy="4186051"/>
          </a:xfrm>
          <a:custGeom>
            <a:avLst/>
            <a:gdLst>
              <a:gd name="connsiteX0" fmla="*/ 0 w 10121260"/>
              <a:gd name="connsiteY0" fmla="*/ 0 h 6858000"/>
              <a:gd name="connsiteX1" fmla="*/ 10121260 w 10121260"/>
              <a:gd name="connsiteY1" fmla="*/ 0 h 6858000"/>
              <a:gd name="connsiteX2" fmla="*/ 3421880 w 10121260"/>
              <a:gd name="connsiteY2" fmla="*/ 6858000 h 6858000"/>
              <a:gd name="connsiteX3" fmla="*/ 0 w 10121260"/>
              <a:gd name="connsiteY3" fmla="*/ 6858000 h 6858000"/>
              <a:gd name="connsiteX0" fmla="*/ 0 w 16534830"/>
              <a:gd name="connsiteY0" fmla="*/ 0 h 6858000"/>
              <a:gd name="connsiteX1" fmla="*/ 16534830 w 16534830"/>
              <a:gd name="connsiteY1" fmla="*/ 0 h 6858000"/>
              <a:gd name="connsiteX2" fmla="*/ 9835450 w 16534830"/>
              <a:gd name="connsiteY2" fmla="*/ 6858000 h 6858000"/>
              <a:gd name="connsiteX3" fmla="*/ 6413570 w 16534830"/>
              <a:gd name="connsiteY3" fmla="*/ 6858000 h 6858000"/>
              <a:gd name="connsiteX4" fmla="*/ 0 w 16534830"/>
              <a:gd name="connsiteY4" fmla="*/ 0 h 6858000"/>
              <a:gd name="connsiteX0" fmla="*/ 46814 w 16581644"/>
              <a:gd name="connsiteY0" fmla="*/ 0 h 6858000"/>
              <a:gd name="connsiteX1" fmla="*/ 16581644 w 16581644"/>
              <a:gd name="connsiteY1" fmla="*/ 0 h 6858000"/>
              <a:gd name="connsiteX2" fmla="*/ 9882264 w 16581644"/>
              <a:gd name="connsiteY2" fmla="*/ 6858000 h 6858000"/>
              <a:gd name="connsiteX3" fmla="*/ 0 w 16581644"/>
              <a:gd name="connsiteY3" fmla="*/ 6858000 h 6858000"/>
              <a:gd name="connsiteX4" fmla="*/ 46814 w 16581644"/>
              <a:gd name="connsiteY4" fmla="*/ 0 h 6858000"/>
              <a:gd name="connsiteX0" fmla="*/ 8727 w 16581644"/>
              <a:gd name="connsiteY0" fmla="*/ 12695 h 6858000"/>
              <a:gd name="connsiteX1" fmla="*/ 16581644 w 16581644"/>
              <a:gd name="connsiteY1" fmla="*/ 0 h 6858000"/>
              <a:gd name="connsiteX2" fmla="*/ 9882264 w 16581644"/>
              <a:gd name="connsiteY2" fmla="*/ 6858000 h 6858000"/>
              <a:gd name="connsiteX3" fmla="*/ 0 w 16581644"/>
              <a:gd name="connsiteY3" fmla="*/ 6858000 h 6858000"/>
              <a:gd name="connsiteX4" fmla="*/ 8727 w 16581644"/>
              <a:gd name="connsiteY4" fmla="*/ 1269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81644" h="6858000">
                <a:moveTo>
                  <a:pt x="8727" y="12695"/>
                </a:moveTo>
                <a:lnTo>
                  <a:pt x="16581644" y="0"/>
                </a:lnTo>
                <a:lnTo>
                  <a:pt x="9882264" y="6858000"/>
                </a:lnTo>
                <a:lnTo>
                  <a:pt x="0" y="6858000"/>
                </a:lnTo>
                <a:cubicBezTo>
                  <a:pt x="0" y="4572000"/>
                  <a:pt x="8727" y="2298695"/>
                  <a:pt x="8727" y="12695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/>
              <a:t>  </a:t>
            </a:r>
            <a:endParaRPr lang="en-GB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D748A797-4897-434F-8D48-534C184C54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9600" y="1930522"/>
            <a:ext cx="6577484" cy="462783"/>
          </a:xfrm>
          <a:custGeom>
            <a:avLst/>
            <a:gdLst>
              <a:gd name="connsiteX0" fmla="*/ 0 w 11043138"/>
              <a:gd name="connsiteY0" fmla="*/ 0 h 1190625"/>
              <a:gd name="connsiteX1" fmla="*/ 11043138 w 11043138"/>
              <a:gd name="connsiteY1" fmla="*/ 0 h 1190625"/>
              <a:gd name="connsiteX2" fmla="*/ 11043138 w 11043138"/>
              <a:gd name="connsiteY2" fmla="*/ 1190625 h 1190625"/>
              <a:gd name="connsiteX3" fmla="*/ 0 w 11043138"/>
              <a:gd name="connsiteY3" fmla="*/ 1190625 h 1190625"/>
              <a:gd name="connsiteX4" fmla="*/ 0 w 11043138"/>
              <a:gd name="connsiteY4" fmla="*/ 0 h 1190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43138" h="1190625">
                <a:moveTo>
                  <a:pt x="0" y="0"/>
                </a:moveTo>
                <a:lnTo>
                  <a:pt x="11043138" y="0"/>
                </a:lnTo>
                <a:lnTo>
                  <a:pt x="11043138" y="1190625"/>
                </a:lnTo>
                <a:lnTo>
                  <a:pt x="0" y="1190625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lIns="0" tIns="0" rIns="0" bIns="0" anchor="t"/>
          <a:lstStyle>
            <a:lvl1pPr>
              <a:defRPr sz="3200" spc="0">
                <a:solidFill>
                  <a:schemeClr val="bg1"/>
                </a:solidFill>
              </a:defRPr>
            </a:lvl1pPr>
          </a:lstStyle>
          <a:p>
            <a:r>
              <a:rPr lang="en-US"/>
              <a:t>[Divider slide] Title to go here</a:t>
            </a:r>
            <a:endParaRPr lang="en-GB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07B5AFE-2BA5-FB41-BAC3-E504E01A3CE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9600" y="2610560"/>
            <a:ext cx="4975225" cy="1093788"/>
          </a:xfrm>
        </p:spPr>
        <p:txBody>
          <a:bodyPr lIns="0" tIns="0" rIns="0" bIns="0"/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buNone/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Enter Subtitle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ECAACBD-2FA1-4CBB-92E3-ACFCB38709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6100" y="6342063"/>
            <a:ext cx="6515526" cy="274637"/>
          </a:xfrm>
          <a:prstGeom prst="rect">
            <a:avLst/>
          </a:prstGeom>
        </p:spPr>
        <p:txBody>
          <a:bodyPr vert="horz" lIns="0" tIns="0" rIns="91440" bIns="45720" rtlCol="0" anchor="t" anchorCtr="0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r>
              <a:rPr lang="en-GB"/>
              <a:t>ALL CONTENT IS COMPANY CONFIDENTIAL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49FA92DA-485B-44AC-A04C-3FF0401DD7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342063"/>
            <a:ext cx="546100" cy="274637"/>
          </a:xfrm>
          <a:prstGeom prst="rect">
            <a:avLst/>
          </a:prstGeom>
        </p:spPr>
        <p:txBody>
          <a:bodyPr vert="horz" lIns="91440" tIns="0" rIns="91440" bIns="45720" rtlCol="0" anchor="t" anchorCtr="0"/>
          <a:lstStyle>
            <a:lvl1pPr algn="ctr">
              <a:defRPr sz="700">
                <a:solidFill>
                  <a:schemeClr val="tx2"/>
                </a:solidFill>
              </a:defRPr>
            </a:lvl1pPr>
          </a:lstStyle>
          <a:p>
            <a:fld id="{3CB4232F-9809-4C28-84E3-C6A48C578B73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A1FC05-5999-704C-B55F-838A6EA743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000066" y="6125968"/>
            <a:ext cx="2199770" cy="742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51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>
        <p:tmplLst>
          <p:tmpl>
            <p:tnLst>
              <p:par>
                <p:cTn presetID="2" presetClass="entr" presetSubtype="8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/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6162518-5A88-8C49-A5F8-403FBC05EB6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9850" y="1051320"/>
            <a:ext cx="8396500" cy="420120"/>
          </a:xfrm>
        </p:spPr>
        <p:txBody>
          <a:bodyPr lIns="0" tIns="0" rIns="0" bIns="0"/>
          <a:lstStyle>
            <a:lvl1pPr>
              <a:defRPr sz="16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Add in sub headline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8539578-4E47-FA4C-95EA-66CA81A264F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99850" y="1471440"/>
            <a:ext cx="8396500" cy="4399722"/>
          </a:xfrm>
        </p:spPr>
        <p:txBody>
          <a:bodyPr lIns="0" tIns="0" rIns="0" bIns="0"/>
          <a:lstStyle>
            <a:lvl1pPr>
              <a:defRPr sz="16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Add in body copy here </a:t>
            </a:r>
          </a:p>
        </p:txBody>
      </p:sp>
      <p:sp>
        <p:nvSpPr>
          <p:cNvPr id="18" name="Title 14">
            <a:extLst>
              <a:ext uri="{FF2B5EF4-FFF2-40B4-BE49-F238E27FC236}">
                <a16:creationId xmlns:a16="http://schemas.microsoft.com/office/drawing/2014/main" id="{2CCE145C-4FB0-4709-82FC-6BFF07B0FC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525267" cy="658267"/>
          </a:xfrm>
          <a:custGeom>
            <a:avLst/>
            <a:gdLst>
              <a:gd name="connsiteX0" fmla="*/ 1507 w 7893950"/>
              <a:gd name="connsiteY0" fmla="*/ 0 h 493700"/>
              <a:gd name="connsiteX1" fmla="*/ 7893950 w 7893950"/>
              <a:gd name="connsiteY1" fmla="*/ 1400 h 493700"/>
              <a:gd name="connsiteX2" fmla="*/ 7414974 w 7893950"/>
              <a:gd name="connsiteY2" fmla="*/ 493700 h 493700"/>
              <a:gd name="connsiteX3" fmla="*/ 50 w 7893950"/>
              <a:gd name="connsiteY3" fmla="*/ 493700 h 493700"/>
              <a:gd name="connsiteX4" fmla="*/ 1507 w 7893950"/>
              <a:gd name="connsiteY4" fmla="*/ 0 h 49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93950" h="493700">
                <a:moveTo>
                  <a:pt x="1507" y="0"/>
                </a:moveTo>
                <a:lnTo>
                  <a:pt x="7893950" y="1400"/>
                </a:lnTo>
                <a:lnTo>
                  <a:pt x="7414974" y="493700"/>
                </a:lnTo>
                <a:lnTo>
                  <a:pt x="50" y="493700"/>
                </a:lnTo>
                <a:cubicBezTo>
                  <a:pt x="-365" y="329134"/>
                  <a:pt x="1922" y="164566"/>
                  <a:pt x="1507" y="0"/>
                </a:cubicBezTo>
                <a:close/>
              </a:path>
            </a:pathLst>
          </a:custGeom>
          <a:solidFill>
            <a:srgbClr val="10218B"/>
          </a:solidFill>
          <a:ln>
            <a:noFill/>
          </a:ln>
        </p:spPr>
        <p:txBody>
          <a:bodyPr wrap="square">
            <a:noAutofit/>
          </a:bodyPr>
          <a:lstStyle>
            <a:lvl1pPr>
              <a:defRPr sz="2933" baseline="0"/>
            </a:lvl1pPr>
          </a:lstStyle>
          <a:p>
            <a:r>
              <a:rPr lang="en-GB"/>
              <a:t>Add your heading here</a:t>
            </a:r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32BFE93D-70E1-4BDF-82B6-A5E4A70EBC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6100" y="6342063"/>
            <a:ext cx="6515526" cy="274637"/>
          </a:xfrm>
          <a:prstGeom prst="rect">
            <a:avLst/>
          </a:prstGeom>
        </p:spPr>
        <p:txBody>
          <a:bodyPr vert="horz" lIns="0" tIns="0" rIns="91440" bIns="45720" rtlCol="0" anchor="t" anchorCtr="0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r>
              <a:rPr lang="en-GB"/>
              <a:t>ALL CONTENT IS COMPANY CONFIDENTIAL</a:t>
            </a:r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FF703536-3BDD-46E1-BDD5-220229752F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342063"/>
            <a:ext cx="546100" cy="274637"/>
          </a:xfrm>
          <a:prstGeom prst="rect">
            <a:avLst/>
          </a:prstGeom>
        </p:spPr>
        <p:txBody>
          <a:bodyPr vert="horz" lIns="91440" tIns="0" rIns="91440" bIns="45720" rtlCol="0" anchor="t" anchorCtr="0"/>
          <a:lstStyle>
            <a:lvl1pPr algn="ctr">
              <a:defRPr sz="700">
                <a:solidFill>
                  <a:schemeClr val="tx2"/>
                </a:solidFill>
              </a:defRPr>
            </a:lvl1pPr>
          </a:lstStyle>
          <a:p>
            <a:fld id="{3CB4232F-9809-4C28-84E3-C6A48C578B73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480F3E-FCC3-7941-9D84-C0908BBDCC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07815" y="6125968"/>
            <a:ext cx="2199770" cy="742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987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E02A034D-0324-F74C-80F6-C727FB86B842}"/>
              </a:ext>
            </a:extLst>
          </p:cNvPr>
          <p:cNvSpPr>
            <a:spLocks noGrp="1"/>
          </p:cNvSpPr>
          <p:nvPr>
            <p:ph type="media" sz="quarter" idx="25"/>
          </p:nvPr>
        </p:nvSpPr>
        <p:spPr>
          <a:xfrm>
            <a:off x="500063" y="994335"/>
            <a:ext cx="10955337" cy="4949265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algn="ctr"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Click here to add a video</a:t>
            </a:r>
          </a:p>
        </p:txBody>
      </p:sp>
      <p:sp>
        <p:nvSpPr>
          <p:cNvPr id="8" name="Title 14">
            <a:extLst>
              <a:ext uri="{FF2B5EF4-FFF2-40B4-BE49-F238E27FC236}">
                <a16:creationId xmlns:a16="http://schemas.microsoft.com/office/drawing/2014/main" id="{04C431D1-C728-402C-8D34-8B404C60E8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525267" cy="658267"/>
          </a:xfrm>
          <a:custGeom>
            <a:avLst/>
            <a:gdLst>
              <a:gd name="connsiteX0" fmla="*/ 1507 w 7893950"/>
              <a:gd name="connsiteY0" fmla="*/ 0 h 493700"/>
              <a:gd name="connsiteX1" fmla="*/ 7893950 w 7893950"/>
              <a:gd name="connsiteY1" fmla="*/ 1400 h 493700"/>
              <a:gd name="connsiteX2" fmla="*/ 7414974 w 7893950"/>
              <a:gd name="connsiteY2" fmla="*/ 493700 h 493700"/>
              <a:gd name="connsiteX3" fmla="*/ 50 w 7893950"/>
              <a:gd name="connsiteY3" fmla="*/ 493700 h 493700"/>
              <a:gd name="connsiteX4" fmla="*/ 1507 w 7893950"/>
              <a:gd name="connsiteY4" fmla="*/ 0 h 49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93950" h="493700">
                <a:moveTo>
                  <a:pt x="1507" y="0"/>
                </a:moveTo>
                <a:lnTo>
                  <a:pt x="7893950" y="1400"/>
                </a:lnTo>
                <a:lnTo>
                  <a:pt x="7414974" y="493700"/>
                </a:lnTo>
                <a:lnTo>
                  <a:pt x="50" y="493700"/>
                </a:lnTo>
                <a:cubicBezTo>
                  <a:pt x="-365" y="329134"/>
                  <a:pt x="1922" y="164566"/>
                  <a:pt x="1507" y="0"/>
                </a:cubicBezTo>
                <a:close/>
              </a:path>
            </a:pathLst>
          </a:custGeom>
          <a:solidFill>
            <a:srgbClr val="10218B"/>
          </a:solidFill>
          <a:ln>
            <a:noFill/>
          </a:ln>
        </p:spPr>
        <p:txBody>
          <a:bodyPr wrap="square">
            <a:noAutofit/>
          </a:bodyPr>
          <a:lstStyle>
            <a:lvl1pPr>
              <a:defRPr sz="2933" baseline="0"/>
            </a:lvl1pPr>
          </a:lstStyle>
          <a:p>
            <a:r>
              <a:rPr lang="en-GB"/>
              <a:t>Add your heading here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068858-D8F6-4B39-B8D0-12077D0B47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6100" y="6342063"/>
            <a:ext cx="6515526" cy="274637"/>
          </a:xfrm>
          <a:prstGeom prst="rect">
            <a:avLst/>
          </a:prstGeom>
        </p:spPr>
        <p:txBody>
          <a:bodyPr vert="horz" lIns="0" tIns="0" rIns="91440" bIns="45720" rtlCol="0" anchor="t" anchorCtr="0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r>
              <a:rPr lang="en-GB"/>
              <a:t>ALL CONTENT IS COMPANY CONFIDENTIAL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93866F4-2347-4E77-99AB-D675A2A7CF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342063"/>
            <a:ext cx="546100" cy="274637"/>
          </a:xfrm>
          <a:prstGeom prst="rect">
            <a:avLst/>
          </a:prstGeom>
        </p:spPr>
        <p:txBody>
          <a:bodyPr vert="horz" lIns="91440" tIns="0" rIns="91440" bIns="45720" rtlCol="0" anchor="t" anchorCtr="0"/>
          <a:lstStyle>
            <a:lvl1pPr algn="ctr">
              <a:defRPr sz="700">
                <a:solidFill>
                  <a:schemeClr val="tx2"/>
                </a:solidFill>
              </a:defRPr>
            </a:lvl1pPr>
          </a:lstStyle>
          <a:p>
            <a:fld id="{3CB4232F-9809-4C28-84E3-C6A48C578B73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ACB3CE-9868-084A-ACC3-0EBE31A514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07815" y="6125968"/>
            <a:ext cx="2199770" cy="742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372815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4EEDD4B0-6C7F-8C4E-A67E-E86AB35A7A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0"/>
            <a:ext cx="10121260" cy="6858000"/>
          </a:xfrm>
          <a:custGeom>
            <a:avLst/>
            <a:gdLst>
              <a:gd name="connsiteX0" fmla="*/ 0 w 10121260"/>
              <a:gd name="connsiteY0" fmla="*/ 0 h 6858000"/>
              <a:gd name="connsiteX1" fmla="*/ 10121260 w 10121260"/>
              <a:gd name="connsiteY1" fmla="*/ 0 h 6858000"/>
              <a:gd name="connsiteX2" fmla="*/ 3421880 w 10121260"/>
              <a:gd name="connsiteY2" fmla="*/ 6858000 h 6858000"/>
              <a:gd name="connsiteX3" fmla="*/ 0 w 1012126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21260" h="6858000">
                <a:moveTo>
                  <a:pt x="0" y="0"/>
                </a:moveTo>
                <a:lnTo>
                  <a:pt x="10121260" y="0"/>
                </a:lnTo>
                <a:lnTo>
                  <a:pt x="34218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/>
              <a:t>  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CA13415-4A30-9A42-9377-4600472B774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70700"/>
          </a:xfrm>
        </p:spPr>
        <p:txBody>
          <a:bodyPr anchor="ctr">
            <a:normAutofit/>
          </a:bodyPr>
          <a:lstStyle>
            <a:lvl1pPr algn="r">
              <a:defRPr sz="16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on the icon to insert an image </a:t>
            </a:r>
            <a:br>
              <a:rPr lang="en-GB"/>
            </a:br>
            <a:r>
              <a:rPr lang="en-GB"/>
              <a:t>then Right Click &gt; Send to Back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E9FC0B1-4586-444D-AB84-DBB5DA25F98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9600" y="4205144"/>
            <a:ext cx="4975225" cy="646331"/>
          </a:xfrm>
        </p:spPr>
        <p:txBody>
          <a:bodyPr lIns="180000" tIns="0" rIns="180000" bIns="180000"/>
          <a:lstStyle>
            <a:lvl1pPr>
              <a:defRPr sz="1800" baseline="0">
                <a:solidFill>
                  <a:schemeClr val="bg1"/>
                </a:solidFill>
              </a:defRPr>
            </a:lvl1pPr>
            <a:lvl2pPr>
              <a:buNone/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www.epson.eu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749AC2E8-4CFF-554F-A1DC-5EA89DC042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9600" y="2220911"/>
            <a:ext cx="4975225" cy="1414388"/>
          </a:xfrm>
          <a:custGeom>
            <a:avLst/>
            <a:gdLst>
              <a:gd name="connsiteX0" fmla="*/ 0 w 11043138"/>
              <a:gd name="connsiteY0" fmla="*/ 0 h 1190625"/>
              <a:gd name="connsiteX1" fmla="*/ 11043138 w 11043138"/>
              <a:gd name="connsiteY1" fmla="*/ 0 h 1190625"/>
              <a:gd name="connsiteX2" fmla="*/ 11043138 w 11043138"/>
              <a:gd name="connsiteY2" fmla="*/ 1190625 h 1190625"/>
              <a:gd name="connsiteX3" fmla="*/ 0 w 11043138"/>
              <a:gd name="connsiteY3" fmla="*/ 1190625 h 1190625"/>
              <a:gd name="connsiteX4" fmla="*/ 0 w 11043138"/>
              <a:gd name="connsiteY4" fmla="*/ 0 h 1190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43138" h="1190625">
                <a:moveTo>
                  <a:pt x="0" y="0"/>
                </a:moveTo>
                <a:lnTo>
                  <a:pt x="11043138" y="0"/>
                </a:lnTo>
                <a:lnTo>
                  <a:pt x="11043138" y="1190625"/>
                </a:lnTo>
                <a:lnTo>
                  <a:pt x="0" y="1190625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lIns="180000" tIns="180000" bIns="180000" anchor="t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  <a:endParaRPr lang="en-GB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3CCA18F-AB59-5643-B8A1-1FB6A9B0B7E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9600" y="3635299"/>
            <a:ext cx="4975225" cy="472875"/>
          </a:xfrm>
        </p:spPr>
        <p:txBody>
          <a:bodyPr lIns="180000" tIns="180000" rIns="180000" bIns="180000"/>
          <a:lstStyle>
            <a:lvl1pPr>
              <a:defRPr sz="1800" baseline="0">
                <a:solidFill>
                  <a:schemeClr val="bg1"/>
                </a:solidFill>
              </a:defRPr>
            </a:lvl1pPr>
            <a:lvl2pPr>
              <a:buNone/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For more information, please visit: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9E736FF-F5B4-2041-84E6-94B642B8FC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555816" y="5652279"/>
            <a:ext cx="3649469" cy="1231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149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>
        <p:tmplLst>
          <p:tmpl>
            <p:tnLst>
              <p:par>
                <p:cTn presetID="2" presetClass="entr" presetSubtype="8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/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oolsToo_Slide">
            <a:extLst>
              <a:ext uri="{FF2B5EF4-FFF2-40B4-BE49-F238E27FC236}">
                <a16:creationId xmlns:a16="http://schemas.microsoft.com/office/drawing/2014/main" id="{3B8A102E-62A2-154F-AE10-EA91734049F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GB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382C326-E4F3-DF49-91F7-B33D856F2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2038" y="1549400"/>
            <a:ext cx="10515600" cy="43900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itle Placeholder 9">
            <a:extLst>
              <a:ext uri="{FF2B5EF4-FFF2-40B4-BE49-F238E27FC236}">
                <a16:creationId xmlns:a16="http://schemas.microsoft.com/office/drawing/2014/main" id="{46A56A7F-4A7B-8D4F-BE32-38E413B8F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043138" cy="1190624"/>
          </a:xfrm>
          <a:custGeom>
            <a:avLst/>
            <a:gdLst>
              <a:gd name="connsiteX0" fmla="*/ 0 w 11043138"/>
              <a:gd name="connsiteY0" fmla="*/ 0 h 1190624"/>
              <a:gd name="connsiteX1" fmla="*/ 11043138 w 11043138"/>
              <a:gd name="connsiteY1" fmla="*/ 0 h 1190624"/>
              <a:gd name="connsiteX2" fmla="*/ 9881167 w 11043138"/>
              <a:gd name="connsiteY2" fmla="*/ 1190624 h 1190624"/>
              <a:gd name="connsiteX3" fmla="*/ 0 w 11043138"/>
              <a:gd name="connsiteY3" fmla="*/ 1190624 h 1190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43138" h="1190624">
                <a:moveTo>
                  <a:pt x="0" y="0"/>
                </a:moveTo>
                <a:lnTo>
                  <a:pt x="11043138" y="0"/>
                </a:lnTo>
                <a:lnTo>
                  <a:pt x="9881167" y="1190624"/>
                </a:lnTo>
                <a:lnTo>
                  <a:pt x="0" y="1190624"/>
                </a:lnTo>
                <a:close/>
              </a:path>
            </a:pathLst>
          </a:custGeom>
          <a:solidFill>
            <a:schemeClr val="accent1"/>
          </a:solidFill>
        </p:spPr>
        <p:txBody>
          <a:bodyPr vert="horz" wrap="square" lIns="486000" tIns="45720" rIns="18000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FEABC36-7A9E-42D2-B958-071A151DAD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6100" y="6342063"/>
            <a:ext cx="6515526" cy="274637"/>
          </a:xfrm>
          <a:prstGeom prst="rect">
            <a:avLst/>
          </a:prstGeom>
        </p:spPr>
        <p:txBody>
          <a:bodyPr vert="horz" lIns="0" tIns="0" rIns="91440" bIns="45720" rtlCol="0" anchor="t" anchorCtr="0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r>
              <a:rPr lang="en-GB"/>
              <a:t>ALL CONTENT IS COMPANY CONFIDENTIAL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CE1D00F-3BA8-4A34-9269-8832F17D0A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342063"/>
            <a:ext cx="546100" cy="274637"/>
          </a:xfrm>
          <a:prstGeom prst="rect">
            <a:avLst/>
          </a:prstGeom>
        </p:spPr>
        <p:txBody>
          <a:bodyPr vert="horz" lIns="91440" tIns="0" rIns="91440" bIns="45720" rtlCol="0" anchor="t" anchorCtr="0"/>
          <a:lstStyle>
            <a:lvl1pPr algn="ctr">
              <a:defRPr sz="700">
                <a:solidFill>
                  <a:schemeClr val="tx2"/>
                </a:solidFill>
              </a:defRPr>
            </a:lvl1pPr>
          </a:lstStyle>
          <a:p>
            <a:fld id="{3CB4232F-9809-4C28-84E3-C6A48C578B73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1F0F9A-1B96-0A4D-AD49-531D4ED91A91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000320" y="6125968"/>
            <a:ext cx="2199770" cy="742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151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0" r:id="rId3"/>
    <p:sldLayoutId id="2147483653" r:id="rId4"/>
    <p:sldLayoutId id="2147483673" r:id="rId5"/>
    <p:sldLayoutId id="2147483672" r:id="rId6"/>
    <p:sldLayoutId id="2147483676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spc="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0" i="0" kern="1200" spc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b="0" i="0" kern="1200" spc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b="0" i="0" kern="1200" spc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b="0" i="0" kern="1200" spc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b="0" i="0" kern="1200" spc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" Target="slide4.xml"/><Relationship Id="rId7" Type="http://schemas.openxmlformats.org/officeDocument/2006/relationships/slide" Target="slide18.xml"/><Relationship Id="rId2" Type="http://schemas.openxmlformats.org/officeDocument/2006/relationships/slide" Target="slide3.xml"/><Relationship Id="rId1" Type="http://schemas.openxmlformats.org/officeDocument/2006/relationships/slideLayout" Target="../slideLayouts/slideLayout5.xml"/><Relationship Id="rId6" Type="http://schemas.openxmlformats.org/officeDocument/2006/relationships/slide" Target="slide14.xml"/><Relationship Id="rId5" Type="http://schemas.openxmlformats.org/officeDocument/2006/relationships/slide" Target="slide7.xml"/><Relationship Id="rId4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D376BE-125B-AF46-8817-8A00AC5B970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DD01D02-AE3F-6341-9DD3-DD0A9C837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SC-F1000</a:t>
            </a:r>
            <a:br>
              <a:rPr lang="en-US"/>
            </a:br>
            <a:r>
              <a:rPr lang="en-US"/>
              <a:t>Sales Presentation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A3B8246-79D8-471A-88DA-9DD7AE74EF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DTG and DTFilm Hybrid Printer</a:t>
            </a:r>
          </a:p>
        </p:txBody>
      </p:sp>
      <p:pic>
        <p:nvPicPr>
          <p:cNvPr id="2" name="Picture 1" descr="A grey printer with clear glass&#10;&#10;Description automatically generated">
            <a:extLst>
              <a:ext uri="{FF2B5EF4-FFF2-40B4-BE49-F238E27FC236}">
                <a16:creationId xmlns:a16="http://schemas.microsoft.com/office/drawing/2014/main" id="{6221BF0A-7A10-B307-AE5D-057496B465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9451" y1="54549" x2="20627" y2="63980"/>
                        <a14:foregroundMark x1="20627" y1="63980" x2="73451" y2="67725"/>
                        <a14:foregroundMark x1="73451" y1="67725" x2="80451" y2="61157"/>
                        <a14:foregroundMark x1="80451" y1="61157" x2="80216" y2="54941"/>
                        <a14:foregroundMark x1="34314" y1="56725" x2="63961" y2="56647"/>
                        <a14:foregroundMark x1="63961" y1="56647" x2="67706" y2="62314"/>
                      </a14:backgroundRemoval>
                    </a14:imgEffect>
                  </a14:imgLayer>
                </a14:imgProps>
              </a:ext>
            </a:extLst>
          </a:blip>
          <a:srcRect l="16560" t="28389" r="17030" b="28662"/>
          <a:stretch/>
        </p:blipFill>
        <p:spPr>
          <a:xfrm>
            <a:off x="7385659" y="2373924"/>
            <a:ext cx="4637458" cy="299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647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17377E-510E-FE4D-8DCD-5C893B9E47A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US" dirty="0">
                <a:hlinkClick r:id="rId2" action="ppaction://hlinksldjump"/>
              </a:rPr>
              <a:t>Introduction</a:t>
            </a:r>
            <a:endParaRPr lang="en-US" dirty="0"/>
          </a:p>
          <a:p>
            <a:endParaRPr lang="en-US" sz="300" dirty="0"/>
          </a:p>
          <a:p>
            <a:r>
              <a:rPr lang="en-US" dirty="0">
                <a:latin typeface="Arial"/>
                <a:cs typeface="Arial"/>
                <a:hlinkClick r:id="rId3" action="ppaction://hlinksldjump"/>
              </a:rPr>
              <a:t>Product overview</a:t>
            </a:r>
            <a:endParaRPr lang="en-US" dirty="0"/>
          </a:p>
          <a:p>
            <a:endParaRPr lang="en-US" sz="300" dirty="0">
              <a:hlinkClick r:id="rId4" action="ppaction://hlinksldjump"/>
            </a:endParaRPr>
          </a:p>
          <a:p>
            <a:r>
              <a:rPr lang="en-US" dirty="0">
                <a:latin typeface="Arial"/>
                <a:cs typeface="Arial"/>
                <a:hlinkClick r:id="rId4" action="ppaction://hlinksldjump"/>
              </a:rPr>
              <a:t>DTG product line-up</a:t>
            </a:r>
            <a:endParaRPr lang="en-US" dirty="0"/>
          </a:p>
          <a:p>
            <a:endParaRPr lang="en-US" sz="300" dirty="0">
              <a:hlinkClick r:id="rId5" action="ppaction://hlinksldjump"/>
            </a:endParaRPr>
          </a:p>
          <a:p>
            <a:r>
              <a:rPr lang="en-US" dirty="0">
                <a:latin typeface="Arial"/>
                <a:cs typeface="Arial"/>
                <a:hlinkClick r:id="rId5" action="ppaction://hlinksldjump"/>
              </a:rPr>
              <a:t>Key features</a:t>
            </a:r>
            <a:endParaRPr lang="en-US" dirty="0"/>
          </a:p>
          <a:p>
            <a:endParaRPr lang="en-US" sz="300" dirty="0">
              <a:hlinkClick r:id="rId6" action="ppaction://hlinksldjump"/>
            </a:endParaRPr>
          </a:p>
          <a:p>
            <a:r>
              <a:rPr lang="en-US" dirty="0">
                <a:latin typeface="Arial"/>
                <a:cs typeface="Arial"/>
                <a:hlinkClick r:id="rId6" action="ppaction://hlinksldjump"/>
              </a:rPr>
              <a:t>Product video</a:t>
            </a:r>
            <a:br>
              <a:rPr lang="en-US" dirty="0">
                <a:latin typeface="Arial"/>
                <a:cs typeface="Arial"/>
              </a:rPr>
            </a:br>
            <a:endParaRPr lang="en-US" dirty="0">
              <a:latin typeface="Arial"/>
              <a:cs typeface="Arial"/>
            </a:endParaRPr>
          </a:p>
          <a:p>
            <a:pPr>
              <a:spcBef>
                <a:spcPts val="600"/>
              </a:spcBef>
            </a:pPr>
            <a:r>
              <a:rPr lang="en-US" dirty="0">
                <a:hlinkClick r:id="rId7" action="ppaction://hlinksldjump"/>
              </a:rPr>
              <a:t>Appendix</a:t>
            </a:r>
            <a:endParaRPr lang="en-US" dirty="0"/>
          </a:p>
          <a:p>
            <a:pPr lvl="1"/>
            <a:r>
              <a:rPr lang="en-US" sz="1400" dirty="0">
                <a:latin typeface="Arial"/>
                <a:cs typeface="Arial"/>
                <a:hlinkClick r:id="rId8" action="ppaction://hlinksldjump"/>
              </a:rPr>
              <a:t>SKU list</a:t>
            </a:r>
            <a:endParaRPr lang="en-US" sz="1400" dirty="0"/>
          </a:p>
          <a:p>
            <a:pPr lvl="1"/>
            <a:r>
              <a:rPr lang="en-US" sz="1400" dirty="0">
                <a:hlinkClick r:id="rId7" action="ppaction://hlinksldjump"/>
              </a:rPr>
              <a:t>What’s in the box?</a:t>
            </a:r>
            <a:endParaRPr lang="en-US" sz="1400" dirty="0"/>
          </a:p>
          <a:p>
            <a:endParaRPr lang="en-US" sz="14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96A5371C-BB87-4060-B186-E6DAC5E2A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Menu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C139F5D-DA96-441B-9FB0-FCFFCB31E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ALL CONTENT IS COMPANY CONFIDENTIAL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3A0ED9A-FBED-4636-A5C6-063B181606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CB4232F-9809-4C28-84E3-C6A48C578B73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6246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ey printer with clear glass&#10;&#10;Description automatically generated">
            <a:extLst>
              <a:ext uri="{FF2B5EF4-FFF2-40B4-BE49-F238E27FC236}">
                <a16:creationId xmlns:a16="http://schemas.microsoft.com/office/drawing/2014/main" id="{7523C41E-C1F7-0264-8CD8-95F7D6BE96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19451" y1="54549" x2="20627" y2="63980"/>
                        <a14:foregroundMark x1="20627" y1="63980" x2="73451" y2="67725"/>
                        <a14:foregroundMark x1="73451" y1="67725" x2="80451" y2="61157"/>
                        <a14:foregroundMark x1="80451" y1="61157" x2="80216" y2="54941"/>
                        <a14:foregroundMark x1="34314" y1="56725" x2="63961" y2="56647"/>
                        <a14:foregroundMark x1="63961" y1="56647" x2="67706" y2="62314"/>
                      </a14:backgroundRemoval>
                    </a14:imgEffect>
                  </a14:imgLayer>
                </a14:imgProps>
              </a:ext>
            </a:extLst>
          </a:blip>
          <a:srcRect l="16560" t="28389" r="17030" b="28662"/>
          <a:stretch/>
        </p:blipFill>
        <p:spPr>
          <a:xfrm>
            <a:off x="6355526" y="1301261"/>
            <a:ext cx="5546869" cy="3587262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9A5C7B-F178-4144-9972-6C57E9D81E4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US">
                <a:latin typeface="Arial"/>
                <a:cs typeface="Arial"/>
              </a:rPr>
              <a:t>SureColor F1000</a:t>
            </a:r>
            <a:endParaRPr lang="en-US"/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17377E-510E-FE4D-8DCD-5C893B9E47A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9850" y="1471440"/>
            <a:ext cx="5703123" cy="4399722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>
                <a:latin typeface="Arial"/>
                <a:cs typeface="Arial"/>
              </a:rPr>
              <a:t>The SureColor F1000 is a desktop, hybrid DTG and DTFilm printer, positioned as an entry into DTG printing. It completes the Epson DTG product line-up, from start-up to high PV production models.</a:t>
            </a:r>
          </a:p>
          <a:p>
            <a:r>
              <a:rPr lang="en-US" dirty="0">
                <a:latin typeface="Arial"/>
                <a:cs typeface="Arial"/>
              </a:rPr>
              <a:t>Compared with other entry level DTG printers the SC-F1000 features a white ink that enables users to print onto dark garments and direct-to-film.</a:t>
            </a:r>
          </a:p>
          <a:p>
            <a:r>
              <a:rPr lang="en-GB" dirty="0">
                <a:latin typeface="Arial"/>
                <a:cs typeface="Arial"/>
              </a:rPr>
              <a:t>For start-up businesses that require an affordable t-shirt printing solution, the SC-F1000 offers them the flexibility to print onto various fabric types such as cotton, nylon, leather, polyester, denim, 50/50 blends, and both light and dark fabrics.</a:t>
            </a:r>
          </a:p>
          <a:p>
            <a:r>
              <a:rPr lang="en-GB" dirty="0">
                <a:latin typeface="Arial"/>
                <a:cs typeface="Arial"/>
              </a:rPr>
              <a:t>Retailers can offer in-store t-shirt printing, even with limited space, due to the compact working area of SC-F1000. The transparent cover allows end customers to experience first-hand personalisation, watching their t-shirt print in real time, whilst they wait.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96A5371C-BB87-4060-B186-E6DAC5E2A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Introduction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C139F5D-DA96-441B-9FB0-FCFFCB31E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ALL CONTENT IS COMPANY CONFIDENTIAL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3A0ED9A-FBED-4636-A5C6-063B181606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CB4232F-9809-4C28-84E3-C6A48C578B73}" type="slidenum">
              <a:rPr lang="en-GB" smtClean="0"/>
              <a:pPr/>
              <a:t>3</a:t>
            </a:fld>
            <a:endParaRPr lang="en-GB"/>
          </a:p>
        </p:txBody>
      </p:sp>
      <p:pic>
        <p:nvPicPr>
          <p:cNvPr id="14" name="Picture 13" descr="A store with many different colored shirts on the wall&#10;&#10;Description automatically generated">
            <a:extLst>
              <a:ext uri="{FF2B5EF4-FFF2-40B4-BE49-F238E27FC236}">
                <a16:creationId xmlns:a16="http://schemas.microsoft.com/office/drawing/2014/main" id="{E6BF196A-8AC0-905C-D9BB-061A163C95A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936" t="27730" r="4205" b="23864"/>
          <a:stretch/>
        </p:blipFill>
        <p:spPr>
          <a:xfrm>
            <a:off x="6456137" y="1080811"/>
            <a:ext cx="5735863" cy="447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22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6A5371C-BB87-4060-B186-E6DAC5E2A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900">
                <a:latin typeface="Arial"/>
                <a:cs typeface="Arial"/>
              </a:rPr>
              <a:t>Product overview</a:t>
            </a:r>
            <a:endParaRPr lang="en-GB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C139F5D-DA96-441B-9FB0-FCFFCB31E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ALL CONTENT IS COMPANY CONFIDENTIAL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3A0ED9A-FBED-4636-A5C6-063B181606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CB4232F-9809-4C28-84E3-C6A48C578B73}" type="slidenum">
              <a:rPr lang="en-GB" smtClean="0"/>
              <a:pPr/>
              <a:t>4</a:t>
            </a:fld>
            <a:endParaRPr lang="en-GB"/>
          </a:p>
        </p:txBody>
      </p:sp>
      <p:pic>
        <p:nvPicPr>
          <p:cNvPr id="5" name="Picture 4" descr="A large printer with open lid&#10;&#10;Description automatically generated">
            <a:extLst>
              <a:ext uri="{FF2B5EF4-FFF2-40B4-BE49-F238E27FC236}">
                <a16:creationId xmlns:a16="http://schemas.microsoft.com/office/drawing/2014/main" id="{CAD41BCF-848D-C647-0C80-DFBE20C97E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824" b="90000" l="10000" r="90000">
                        <a14:foregroundMark x1="39706" y1="8843" x2="47784" y2="5569"/>
                        <a14:foregroundMark x1="47784" y1="5569" x2="65471" y2="6804"/>
                        <a14:foregroundMark x1="57843" y1="6922" x2="65667" y2="6608"/>
                        <a14:foregroundMark x1="65667" y1="6608" x2="65667" y2="6608"/>
                        <a14:foregroundMark x1="59000" y1="3647" x2="51725" y2="3824"/>
                        <a14:foregroundMark x1="51725" y1="3824" x2="51686" y2="3843"/>
                        <a14:foregroundMark x1="50216" y1="3902" x2="43157" y2="4353"/>
                        <a14:foregroundMark x1="43157" y1="4353" x2="43157" y2="4353"/>
                        <a14:foregroundMark x1="60471" y1="4431" x2="67275" y2="4431"/>
                        <a14:foregroundMark x1="33235" y1="6216" x2="33235" y2="6216"/>
                        <a14:foregroundMark x1="34373" y1="6667" x2="32529" y2="6275"/>
                        <a14:foregroundMark x1="33353" y1="5843" x2="35412" y2="5843"/>
                      </a14:backgroundRemoval>
                    </a14:imgEffect>
                  </a14:imgLayer>
                </a14:imgProps>
              </a:ext>
            </a:extLst>
          </a:blip>
          <a:srcRect l="14476" r="13942" b="26506"/>
          <a:stretch/>
        </p:blipFill>
        <p:spPr>
          <a:xfrm>
            <a:off x="3380641" y="840715"/>
            <a:ext cx="5041965" cy="517657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AFE45DF-DB23-F266-34F7-CC80C02E55FA}"/>
              </a:ext>
            </a:extLst>
          </p:cNvPr>
          <p:cNvCxnSpPr>
            <a:cxnSpLocks/>
            <a:endCxn id="15" idx="3"/>
          </p:cNvCxnSpPr>
          <p:nvPr/>
        </p:nvCxnSpPr>
        <p:spPr>
          <a:xfrm flipH="1" flipV="1">
            <a:off x="2752972" y="3578893"/>
            <a:ext cx="1939513" cy="992481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E3E761A-C6A9-1165-DC47-128BBE6084BA}"/>
              </a:ext>
            </a:extLst>
          </p:cNvPr>
          <p:cNvSpPr txBox="1"/>
          <p:nvPr/>
        </p:nvSpPr>
        <p:spPr>
          <a:xfrm>
            <a:off x="365223" y="3209561"/>
            <a:ext cx="23877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/>
                <a:cs typeface="Arial"/>
              </a:rPr>
              <a:t>Small platen with retractable hanger enabling accurate loading of t-shirts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3E09D2A-9D48-8F1D-7636-DEACE330C1F0}"/>
              </a:ext>
            </a:extLst>
          </p:cNvPr>
          <p:cNvCxnSpPr>
            <a:cxnSpLocks/>
            <a:endCxn id="18" idx="3"/>
          </p:cNvCxnSpPr>
          <p:nvPr/>
        </p:nvCxnSpPr>
        <p:spPr>
          <a:xfrm flipH="1" flipV="1">
            <a:off x="3036700" y="2627042"/>
            <a:ext cx="2158512" cy="171026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A6B4F4B-A0B4-7367-B0EA-07AF068D7693}"/>
              </a:ext>
            </a:extLst>
          </p:cNvPr>
          <p:cNvSpPr txBox="1"/>
          <p:nvPr/>
        </p:nvSpPr>
        <p:spPr>
          <a:xfrm>
            <a:off x="575830" y="2257710"/>
            <a:ext cx="246087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/>
                <a:cs typeface="Arial"/>
              </a:rPr>
              <a:t>Auto gap adjustment sets platen to optimum height for printing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D288DA5-F76A-84FF-170C-1B186711F08A}"/>
              </a:ext>
            </a:extLst>
          </p:cNvPr>
          <p:cNvCxnSpPr>
            <a:cxnSpLocks/>
            <a:stCxn id="22" idx="1"/>
          </p:cNvCxnSpPr>
          <p:nvPr/>
        </p:nvCxnSpPr>
        <p:spPr>
          <a:xfrm flipH="1">
            <a:off x="7026519" y="2773177"/>
            <a:ext cx="1874746" cy="81921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D91A9C91-F583-AF93-6412-7288F762D6F0}"/>
              </a:ext>
            </a:extLst>
          </p:cNvPr>
          <p:cNvSpPr txBox="1"/>
          <p:nvPr/>
        </p:nvSpPr>
        <p:spPr>
          <a:xfrm>
            <a:off x="8901265" y="2511567"/>
            <a:ext cx="2880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/>
                <a:cs typeface="Arial"/>
              </a:rPr>
              <a:t>Easy to operate touch screen for all printer operations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CFD9274-8D10-85B8-80F1-75367CC90449}"/>
              </a:ext>
            </a:extLst>
          </p:cNvPr>
          <p:cNvCxnSpPr>
            <a:cxnSpLocks/>
            <a:endCxn id="30" idx="3"/>
          </p:cNvCxnSpPr>
          <p:nvPr/>
        </p:nvCxnSpPr>
        <p:spPr>
          <a:xfrm flipH="1" flipV="1">
            <a:off x="3149052" y="1661393"/>
            <a:ext cx="1832219" cy="1599614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A14D77E7-5FB6-2797-DCC4-264A7470F980}"/>
              </a:ext>
            </a:extLst>
          </p:cNvPr>
          <p:cNvSpPr txBox="1"/>
          <p:nvPr/>
        </p:nvSpPr>
        <p:spPr>
          <a:xfrm>
            <a:off x="552360" y="1292061"/>
            <a:ext cx="25966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/>
                <a:cs typeface="Arial"/>
              </a:rPr>
              <a:t>Large opening lid provides users with space to set t-shirt or film onto platen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A3E0727-2F3A-6D17-7CEA-D55BF4C8C891}"/>
              </a:ext>
            </a:extLst>
          </p:cNvPr>
          <p:cNvCxnSpPr>
            <a:cxnSpLocks/>
            <a:stCxn id="36" idx="1"/>
          </p:cNvCxnSpPr>
          <p:nvPr/>
        </p:nvCxnSpPr>
        <p:spPr>
          <a:xfrm flipH="1">
            <a:off x="6817485" y="1556197"/>
            <a:ext cx="2063263" cy="692387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597D52EE-E2FE-B504-AB19-43E78CDFF980}"/>
              </a:ext>
            </a:extLst>
          </p:cNvPr>
          <p:cNvSpPr txBox="1"/>
          <p:nvPr/>
        </p:nvSpPr>
        <p:spPr>
          <a:xfrm>
            <a:off x="8880748" y="1186865"/>
            <a:ext cx="2979859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400" dirty="0">
                <a:latin typeface="Arial"/>
                <a:cs typeface="Arial"/>
              </a:rPr>
              <a:t>Transparent cover and internal light allow customers to watch t-shirts bring printed in real-time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8F47D6E-5DE6-A3D5-FA65-A1FBE30EE63C}"/>
              </a:ext>
            </a:extLst>
          </p:cNvPr>
          <p:cNvCxnSpPr>
            <a:cxnSpLocks/>
            <a:endCxn id="51" idx="3"/>
          </p:cNvCxnSpPr>
          <p:nvPr/>
        </p:nvCxnSpPr>
        <p:spPr>
          <a:xfrm flipH="1" flipV="1">
            <a:off x="2781912" y="4570234"/>
            <a:ext cx="1058102" cy="37624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1876259D-23E5-8D36-155A-A294C78AFFCB}"/>
              </a:ext>
            </a:extLst>
          </p:cNvPr>
          <p:cNvSpPr txBox="1"/>
          <p:nvPr/>
        </p:nvSpPr>
        <p:spPr>
          <a:xfrm>
            <a:off x="390537" y="4200902"/>
            <a:ext cx="23913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>
                <a:latin typeface="Arial"/>
                <a:cs typeface="Arial"/>
              </a:rPr>
              <a:t>UltraChrome</a:t>
            </a:r>
            <a:r>
              <a:rPr lang="en-GB" sz="1400" dirty="0">
                <a:latin typeface="Arial"/>
                <a:cs typeface="Arial"/>
              </a:rPr>
              <a:t> DG2 ink pouches (250ml) reduce bleed from yellow and black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3B3DEE12-A3E9-221F-443C-B74EFEEC1E0C}"/>
              </a:ext>
            </a:extLst>
          </p:cNvPr>
          <p:cNvCxnSpPr>
            <a:cxnSpLocks/>
          </p:cNvCxnSpPr>
          <p:nvPr/>
        </p:nvCxnSpPr>
        <p:spPr>
          <a:xfrm flipH="1">
            <a:off x="8216931" y="3823214"/>
            <a:ext cx="684334" cy="48153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D3334C37-DB11-9808-82BA-CB55F2A34724}"/>
              </a:ext>
            </a:extLst>
          </p:cNvPr>
          <p:cNvSpPr txBox="1"/>
          <p:nvPr/>
        </p:nvSpPr>
        <p:spPr>
          <a:xfrm>
            <a:off x="8901265" y="3433862"/>
            <a:ext cx="2979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/>
                <a:cs typeface="Arial"/>
              </a:rPr>
              <a:t>Compact design (D: 699mm) can be placed against a wall</a:t>
            </a:r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4CF3B442-104A-86FB-3F61-8A9785443A5E}"/>
              </a:ext>
            </a:extLst>
          </p:cNvPr>
          <p:cNvCxnSpPr>
            <a:cxnSpLocks/>
            <a:stCxn id="79" idx="1"/>
          </p:cNvCxnSpPr>
          <p:nvPr/>
        </p:nvCxnSpPr>
        <p:spPr>
          <a:xfrm flipH="1">
            <a:off x="6422781" y="5034134"/>
            <a:ext cx="2932234" cy="333381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4084ECC0-1277-68DD-EC51-1C2D080DBCA4}"/>
              </a:ext>
            </a:extLst>
          </p:cNvPr>
          <p:cNvSpPr txBox="1"/>
          <p:nvPr/>
        </p:nvSpPr>
        <p:spPr>
          <a:xfrm>
            <a:off x="9355015" y="4664802"/>
            <a:ext cx="23949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/>
                <a:cs typeface="Arial"/>
              </a:rPr>
              <a:t>All operation is from the front of the printer, making it easy to use</a:t>
            </a:r>
          </a:p>
        </p:txBody>
      </p:sp>
    </p:spTree>
    <p:extLst>
      <p:ext uri="{BB962C8B-B14F-4D97-AF65-F5344CB8AC3E}">
        <p14:creationId xmlns:p14="http://schemas.microsoft.com/office/powerpoint/2010/main" val="4264922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 descr="A large black and grey printer&#10;&#10;Description automatically generated">
            <a:extLst>
              <a:ext uri="{FF2B5EF4-FFF2-40B4-BE49-F238E27FC236}">
                <a16:creationId xmlns:a16="http://schemas.microsoft.com/office/drawing/2014/main" id="{C043E5F4-4B2A-7AD5-CFF2-57035F2149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2426" y="395072"/>
            <a:ext cx="4879923" cy="3659943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96A5371C-BB87-4060-B186-E6DAC5E2A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900">
                <a:latin typeface="Arial"/>
                <a:cs typeface="Arial"/>
              </a:rPr>
              <a:t>DTG product line-up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C139F5D-DA96-441B-9FB0-FCFFCB31E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ALL CONTENT IS COMPANY CONFIDENTIAL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3A0ED9A-FBED-4636-A5C6-063B181606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CB4232F-9809-4C28-84E3-C6A48C578B73}" type="slidenum">
              <a:rPr lang="en-GB" smtClean="0"/>
              <a:pPr/>
              <a:t>5</a:t>
            </a:fld>
            <a:endParaRPr lang="en-GB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F6F2E6A-9F15-B313-AF61-1BA21545E13B}"/>
              </a:ext>
            </a:extLst>
          </p:cNvPr>
          <p:cNvCxnSpPr/>
          <p:nvPr/>
        </p:nvCxnSpPr>
        <p:spPr>
          <a:xfrm>
            <a:off x="2436060" y="1085850"/>
            <a:ext cx="0" cy="4822581"/>
          </a:xfrm>
          <a:prstGeom prst="straightConnector1">
            <a:avLst/>
          </a:prstGeom>
          <a:ln w="127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AE3D535-F0F8-3933-E6CE-68157B22C274}"/>
              </a:ext>
            </a:extLst>
          </p:cNvPr>
          <p:cNvCxnSpPr>
            <a:cxnSpLocks/>
          </p:cNvCxnSpPr>
          <p:nvPr/>
        </p:nvCxnSpPr>
        <p:spPr>
          <a:xfrm flipH="1">
            <a:off x="2070588" y="5566265"/>
            <a:ext cx="7997198" cy="0"/>
          </a:xfrm>
          <a:prstGeom prst="straightConnector1">
            <a:avLst/>
          </a:prstGeom>
          <a:ln w="127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DEB2D5CD-73A0-1D61-0F42-5FD936EAC981}"/>
              </a:ext>
            </a:extLst>
          </p:cNvPr>
          <p:cNvSpPr txBox="1"/>
          <p:nvPr/>
        </p:nvSpPr>
        <p:spPr>
          <a:xfrm>
            <a:off x="415650" y="939863"/>
            <a:ext cx="2015423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400">
                <a:latin typeface="Arial"/>
                <a:cs typeface="Arial"/>
              </a:rPr>
              <a:t>Production volume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D1566BE-87B3-98C8-D465-2256900D1E0A}"/>
              </a:ext>
            </a:extLst>
          </p:cNvPr>
          <p:cNvSpPr txBox="1"/>
          <p:nvPr/>
        </p:nvSpPr>
        <p:spPr>
          <a:xfrm>
            <a:off x="420637" y="1363476"/>
            <a:ext cx="20154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>
                <a:latin typeface="Arial"/>
                <a:cs typeface="Arial"/>
              </a:rPr>
              <a:t>100k shirts/site/month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393851A-C472-7748-A852-7E6BC2A248D0}"/>
              </a:ext>
            </a:extLst>
          </p:cNvPr>
          <p:cNvSpPr txBox="1"/>
          <p:nvPr/>
        </p:nvSpPr>
        <p:spPr>
          <a:xfrm>
            <a:off x="420637" y="5070211"/>
            <a:ext cx="20154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>
                <a:latin typeface="Arial"/>
                <a:cs typeface="Arial"/>
              </a:rPr>
              <a:t>2k shirts/site/month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E994EF-7F6F-E697-C36C-56BD25D87298}"/>
              </a:ext>
            </a:extLst>
          </p:cNvPr>
          <p:cNvSpPr txBox="1"/>
          <p:nvPr/>
        </p:nvSpPr>
        <p:spPr>
          <a:xfrm>
            <a:off x="2520533" y="5663582"/>
            <a:ext cx="1352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>
                <a:latin typeface="Arial"/>
                <a:cs typeface="Arial"/>
              </a:rPr>
              <a:t>On-site print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806ACB6-84E1-C7BF-DDDF-3DE594597BEF}"/>
              </a:ext>
            </a:extLst>
          </p:cNvPr>
          <p:cNvSpPr txBox="1"/>
          <p:nvPr/>
        </p:nvSpPr>
        <p:spPr>
          <a:xfrm>
            <a:off x="8959434" y="5662093"/>
            <a:ext cx="1108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>
                <a:latin typeface="Arial"/>
                <a:cs typeface="Arial"/>
              </a:rPr>
              <a:t>Web to print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B193F9F-15BF-6940-473F-79AE9B609464}"/>
              </a:ext>
            </a:extLst>
          </p:cNvPr>
          <p:cNvSpPr txBox="1"/>
          <p:nvPr/>
        </p:nvSpPr>
        <p:spPr>
          <a:xfrm>
            <a:off x="2536368" y="4986676"/>
            <a:ext cx="20154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>
                <a:latin typeface="Arial"/>
                <a:cs typeface="Arial"/>
              </a:rPr>
              <a:t>SC-F1000</a:t>
            </a:r>
          </a:p>
        </p:txBody>
      </p:sp>
      <p:pic>
        <p:nvPicPr>
          <p:cNvPr id="29" name="Picture 28" descr="A black and white printer&#10;&#10;Description automatically generated">
            <a:extLst>
              <a:ext uri="{FF2B5EF4-FFF2-40B4-BE49-F238E27FC236}">
                <a16:creationId xmlns:a16="http://schemas.microsoft.com/office/drawing/2014/main" id="{03718C44-8752-11F1-835B-8055D11B78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154" y="2576538"/>
            <a:ext cx="3348814" cy="251161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C66DE90-A795-47A9-B026-7FAB74732196}"/>
              </a:ext>
            </a:extLst>
          </p:cNvPr>
          <p:cNvSpPr txBox="1"/>
          <p:nvPr/>
        </p:nvSpPr>
        <p:spPr>
          <a:xfrm>
            <a:off x="6682866" y="3857169"/>
            <a:ext cx="20154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>
                <a:latin typeface="Arial"/>
                <a:cs typeface="Arial"/>
              </a:rPr>
              <a:t>SC-F2200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EE303C9-4CD8-73F3-A01F-B3B212B07B71}"/>
              </a:ext>
            </a:extLst>
          </p:cNvPr>
          <p:cNvSpPr txBox="1"/>
          <p:nvPr/>
        </p:nvSpPr>
        <p:spPr>
          <a:xfrm>
            <a:off x="9322263" y="2790848"/>
            <a:ext cx="20154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>
                <a:latin typeface="Arial"/>
                <a:cs typeface="Arial"/>
              </a:rPr>
              <a:t>SC-F3000</a:t>
            </a:r>
          </a:p>
        </p:txBody>
      </p:sp>
      <p:pic>
        <p:nvPicPr>
          <p:cNvPr id="1024" name="Picture 1023" descr="A grey printer with clear glass&#10;&#10;Description automatically generated">
            <a:extLst>
              <a:ext uri="{FF2B5EF4-FFF2-40B4-BE49-F238E27FC236}">
                <a16:creationId xmlns:a16="http://schemas.microsoft.com/office/drawing/2014/main" id="{55D86502-4D53-1DAF-2C19-3A1EE25BA6E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19451" y1="54549" x2="20627" y2="63980"/>
                        <a14:foregroundMark x1="20627" y1="63980" x2="73451" y2="67725"/>
                        <a14:foregroundMark x1="73451" y1="67725" x2="80451" y2="61157"/>
                        <a14:foregroundMark x1="80451" y1="61157" x2="80216" y2="54941"/>
                        <a14:foregroundMark x1="34314" y1="56725" x2="63961" y2="56647"/>
                        <a14:foregroundMark x1="63961" y1="56647" x2="67706" y2="62314"/>
                      </a14:backgroundRemoval>
                    </a14:imgEffect>
                  </a14:imgLayer>
                </a14:imgProps>
              </a:ext>
            </a:extLst>
          </a:blip>
          <a:srcRect l="16560" t="28389" r="17030" b="28662"/>
          <a:stretch/>
        </p:blipFill>
        <p:spPr>
          <a:xfrm>
            <a:off x="2536368" y="3769626"/>
            <a:ext cx="2016031" cy="1303804"/>
          </a:xfrm>
          <a:prstGeom prst="rect">
            <a:avLst/>
          </a:prstGeom>
        </p:spPr>
      </p:pic>
      <p:sp>
        <p:nvSpPr>
          <p:cNvPr id="1025" name="TextBox 1024">
            <a:extLst>
              <a:ext uri="{FF2B5EF4-FFF2-40B4-BE49-F238E27FC236}">
                <a16:creationId xmlns:a16="http://schemas.microsoft.com/office/drawing/2014/main" id="{4601CCE2-5097-CE0E-985B-F0E26B7092D7}"/>
              </a:ext>
            </a:extLst>
          </p:cNvPr>
          <p:cNvSpPr txBox="1"/>
          <p:nvPr/>
        </p:nvSpPr>
        <p:spPr>
          <a:xfrm>
            <a:off x="2520533" y="5243769"/>
            <a:ext cx="3963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>
                <a:latin typeface="Arial"/>
                <a:cs typeface="Arial"/>
              </a:rPr>
              <a:t>On-site print shop, PV &gt;2,000 shirts/month</a:t>
            </a:r>
          </a:p>
        </p:txBody>
      </p:sp>
      <p:sp>
        <p:nvSpPr>
          <p:cNvPr id="1027" name="TextBox 1026">
            <a:extLst>
              <a:ext uri="{FF2B5EF4-FFF2-40B4-BE49-F238E27FC236}">
                <a16:creationId xmlns:a16="http://schemas.microsoft.com/office/drawing/2014/main" id="{F5F5C7A6-4C13-05A0-8FDC-7358C49E67FA}"/>
              </a:ext>
            </a:extLst>
          </p:cNvPr>
          <p:cNvSpPr txBox="1"/>
          <p:nvPr/>
        </p:nvSpPr>
        <p:spPr>
          <a:xfrm>
            <a:off x="6682866" y="4152331"/>
            <a:ext cx="3963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>
                <a:latin typeface="Arial"/>
                <a:cs typeface="Arial"/>
              </a:rPr>
              <a:t>Web to print or on-site print shop</a:t>
            </a:r>
          </a:p>
          <a:p>
            <a:r>
              <a:rPr lang="en-GB" sz="1200">
                <a:latin typeface="Arial"/>
                <a:cs typeface="Arial"/>
              </a:rPr>
              <a:t>PV &lt;10,000 shirts/month</a:t>
            </a:r>
          </a:p>
        </p:txBody>
      </p:sp>
      <p:sp>
        <p:nvSpPr>
          <p:cNvPr id="1029" name="TextBox 1028">
            <a:extLst>
              <a:ext uri="{FF2B5EF4-FFF2-40B4-BE49-F238E27FC236}">
                <a16:creationId xmlns:a16="http://schemas.microsoft.com/office/drawing/2014/main" id="{BD7A9852-02FB-961E-6088-AB5B25B54A8F}"/>
              </a:ext>
            </a:extLst>
          </p:cNvPr>
          <p:cNvSpPr txBox="1"/>
          <p:nvPr/>
        </p:nvSpPr>
        <p:spPr>
          <a:xfrm>
            <a:off x="9322263" y="3082317"/>
            <a:ext cx="2695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>
                <a:latin typeface="Arial"/>
                <a:cs typeface="Arial"/>
              </a:rPr>
              <a:t>Web to print company</a:t>
            </a:r>
          </a:p>
          <a:p>
            <a:r>
              <a:rPr lang="en-GB" sz="1200">
                <a:latin typeface="Arial"/>
                <a:cs typeface="Arial"/>
              </a:rPr>
              <a:t>PV &gt;100,000 shirts/month</a:t>
            </a:r>
          </a:p>
        </p:txBody>
      </p:sp>
    </p:spTree>
    <p:extLst>
      <p:ext uri="{BB962C8B-B14F-4D97-AF65-F5344CB8AC3E}">
        <p14:creationId xmlns:p14="http://schemas.microsoft.com/office/powerpoint/2010/main" val="3629188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 descr="A large black and grey printer&#10;&#10;Description automatically generated">
            <a:extLst>
              <a:ext uri="{FF2B5EF4-FFF2-40B4-BE49-F238E27FC236}">
                <a16:creationId xmlns:a16="http://schemas.microsoft.com/office/drawing/2014/main" id="{C043E5F4-4B2A-7AD5-CFF2-57035F2149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786"/>
          <a:stretch/>
        </p:blipFill>
        <p:spPr>
          <a:xfrm>
            <a:off x="8670173" y="680722"/>
            <a:ext cx="2854472" cy="1867137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96A5371C-BB87-4060-B186-E6DAC5E2A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900">
                <a:latin typeface="Arial"/>
                <a:cs typeface="Arial"/>
              </a:rPr>
              <a:t>DTG product line-up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C139F5D-DA96-441B-9FB0-FCFFCB31E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ALL CONTENT IS COMPANY CONFIDENTIAL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3A0ED9A-FBED-4636-A5C6-063B181606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CB4232F-9809-4C28-84E3-C6A48C578B73}" type="slidenum">
              <a:rPr lang="en-GB" smtClean="0"/>
              <a:pPr/>
              <a:t>6</a:t>
            </a:fld>
            <a:endParaRPr lang="en-GB"/>
          </a:p>
        </p:txBody>
      </p:sp>
      <p:pic>
        <p:nvPicPr>
          <p:cNvPr id="29" name="Picture 28" descr="A black and white printer&#10;&#10;Description automatically generated">
            <a:extLst>
              <a:ext uri="{FF2B5EF4-FFF2-40B4-BE49-F238E27FC236}">
                <a16:creationId xmlns:a16="http://schemas.microsoft.com/office/drawing/2014/main" id="{03718C44-8752-11F1-835B-8055D11B78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513"/>
          <a:stretch/>
        </p:blipFill>
        <p:spPr>
          <a:xfrm>
            <a:off x="6184104" y="749534"/>
            <a:ext cx="2243657" cy="1522664"/>
          </a:xfrm>
          <a:prstGeom prst="rect">
            <a:avLst/>
          </a:prstGeom>
        </p:spPr>
      </p:pic>
      <p:pic>
        <p:nvPicPr>
          <p:cNvPr id="1024" name="Picture 1023" descr="A grey printer with clear glass&#10;&#10;Description automatically generated">
            <a:extLst>
              <a:ext uri="{FF2B5EF4-FFF2-40B4-BE49-F238E27FC236}">
                <a16:creationId xmlns:a16="http://schemas.microsoft.com/office/drawing/2014/main" id="{55D86502-4D53-1DAF-2C19-3A1EE25BA6E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19451" y1="54549" x2="20627" y2="63980"/>
                        <a14:foregroundMark x1="20627" y1="63980" x2="73451" y2="67725"/>
                        <a14:foregroundMark x1="73451" y1="67725" x2="80451" y2="61157"/>
                        <a14:foregroundMark x1="80451" y1="61157" x2="80216" y2="54941"/>
                        <a14:foregroundMark x1="34314" y1="56725" x2="63961" y2="56647"/>
                        <a14:foregroundMark x1="63961" y1="56647" x2="67706" y2="62314"/>
                      </a14:backgroundRemoval>
                    </a14:imgEffect>
                  </a14:imgLayer>
                </a14:imgProps>
              </a:ext>
            </a:extLst>
          </a:blip>
          <a:srcRect l="16560" t="28389" r="17030" b="28662"/>
          <a:stretch/>
        </p:blipFill>
        <p:spPr>
          <a:xfrm>
            <a:off x="3928188" y="962514"/>
            <a:ext cx="1448272" cy="936624"/>
          </a:xfrm>
          <a:prstGeom prst="rect">
            <a:avLst/>
          </a:prstGeom>
        </p:spPr>
      </p:pic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7ED44ABF-02DE-67D7-D2F9-85CE622871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4706164"/>
              </p:ext>
            </p:extLst>
          </p:nvPr>
        </p:nvGraphicFramePr>
        <p:xfrm>
          <a:off x="546100" y="2534454"/>
          <a:ext cx="1097854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5522">
                  <a:extLst>
                    <a:ext uri="{9D8B030D-6E8A-4147-A177-3AD203B41FA5}">
                      <a16:colId xmlns:a16="http://schemas.microsoft.com/office/drawing/2014/main" val="199665416"/>
                    </a:ext>
                  </a:extLst>
                </a:gridCol>
                <a:gridCol w="2209889">
                  <a:extLst>
                    <a:ext uri="{9D8B030D-6E8A-4147-A177-3AD203B41FA5}">
                      <a16:colId xmlns:a16="http://schemas.microsoft.com/office/drawing/2014/main" val="588319798"/>
                    </a:ext>
                  </a:extLst>
                </a:gridCol>
                <a:gridCol w="2611315">
                  <a:extLst>
                    <a:ext uri="{9D8B030D-6E8A-4147-A177-3AD203B41FA5}">
                      <a16:colId xmlns:a16="http://schemas.microsoft.com/office/drawing/2014/main" val="922531895"/>
                    </a:ext>
                  </a:extLst>
                </a:gridCol>
                <a:gridCol w="2589334">
                  <a:extLst>
                    <a:ext uri="{9D8B030D-6E8A-4147-A177-3AD203B41FA5}">
                      <a16:colId xmlns:a16="http://schemas.microsoft.com/office/drawing/2014/main" val="2149098541"/>
                    </a:ext>
                  </a:extLst>
                </a:gridCol>
                <a:gridCol w="3022480">
                  <a:extLst>
                    <a:ext uri="{9D8B030D-6E8A-4147-A177-3AD203B41FA5}">
                      <a16:colId xmlns:a16="http://schemas.microsoft.com/office/drawing/2014/main" val="332606849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endParaRPr lang="en-GB" sz="1200" b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4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>
                          <a:solidFill>
                            <a:schemeClr val="bg1"/>
                          </a:solidFill>
                          <a:latin typeface="Arial"/>
                        </a:rPr>
                        <a:t>SC-F1000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20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>
                          <a:solidFill>
                            <a:schemeClr val="bg1"/>
                          </a:solidFill>
                          <a:latin typeface="Arial"/>
                        </a:rPr>
                        <a:t>SC-F2200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0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>
                          <a:solidFill>
                            <a:schemeClr val="bg1"/>
                          </a:solidFill>
                          <a:latin typeface="Arial"/>
                        </a:rPr>
                        <a:t>SC-F3000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0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7652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GB" sz="1200" b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>
                          <a:solidFill>
                            <a:schemeClr val="tx1"/>
                          </a:solidFill>
                          <a:latin typeface="Arial"/>
                        </a:rPr>
                        <a:t>Print speed (standard mode)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>
                          <a:solidFill>
                            <a:schemeClr val="tx1"/>
                          </a:solidFill>
                          <a:latin typeface="Arial"/>
                        </a:rPr>
                        <a:t>206 sec/(200 x 236mm)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>
                          <a:solidFill>
                            <a:schemeClr val="tx1"/>
                          </a:solidFill>
                          <a:latin typeface="Arial"/>
                        </a:rPr>
                        <a:t>142 sec/A3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>
                          <a:solidFill>
                            <a:schemeClr val="tx1"/>
                          </a:solidFill>
                          <a:latin typeface="Arial"/>
                        </a:rPr>
                        <a:t>52 sec/A3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3273464"/>
                  </a:ext>
                </a:extLst>
              </a:tr>
              <a:tr h="0">
                <a:tc rowSpan="4">
                  <a:txBody>
                    <a:bodyPr/>
                    <a:lstStyle/>
                    <a:p>
                      <a:pPr algn="ctr"/>
                      <a:r>
                        <a:rPr lang="en-GB" sz="1200" b="0">
                          <a:solidFill>
                            <a:schemeClr val="tx1"/>
                          </a:solidFill>
                          <a:latin typeface="Arial"/>
                        </a:rPr>
                        <a:t>Ink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>
                          <a:solidFill>
                            <a:schemeClr val="tx1"/>
                          </a:solidFill>
                          <a:latin typeface="Arial"/>
                        </a:rPr>
                        <a:t>Ink type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err="1">
                          <a:solidFill>
                            <a:schemeClr val="tx1"/>
                          </a:solidFill>
                          <a:latin typeface="Arial"/>
                        </a:rPr>
                        <a:t>UltraChrome</a:t>
                      </a:r>
                      <a:r>
                        <a:rPr lang="en-GB" sz="1200" b="0">
                          <a:solidFill>
                            <a:schemeClr val="tx1"/>
                          </a:solidFill>
                          <a:latin typeface="Arial"/>
                        </a:rPr>
                        <a:t> DG2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err="1">
                          <a:solidFill>
                            <a:schemeClr val="tx1"/>
                          </a:solidFill>
                          <a:latin typeface="Arial"/>
                        </a:rPr>
                        <a:t>UltraChrome</a:t>
                      </a:r>
                      <a:r>
                        <a:rPr lang="en-GB" sz="1200" b="0">
                          <a:solidFill>
                            <a:schemeClr val="tx1"/>
                          </a:solidFill>
                          <a:latin typeface="Arial"/>
                        </a:rPr>
                        <a:t> DG2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 err="1">
                          <a:solidFill>
                            <a:schemeClr val="tx1"/>
                          </a:solidFill>
                          <a:latin typeface="Arial"/>
                        </a:rPr>
                        <a:t>UltraChrome</a:t>
                      </a:r>
                      <a:r>
                        <a:rPr lang="en-GB" sz="1200" b="0">
                          <a:solidFill>
                            <a:schemeClr val="tx1"/>
                          </a:solidFill>
                          <a:latin typeface="Arial"/>
                        </a:rPr>
                        <a:t> DG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218606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GB" sz="14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>
                          <a:solidFill>
                            <a:schemeClr val="tx1"/>
                          </a:solidFill>
                          <a:latin typeface="Arial"/>
                        </a:rPr>
                        <a:t>Ink set</a:t>
                      </a:r>
                      <a:endParaRPr lang="en-US" sz="1200">
                        <a:latin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>
                          <a:solidFill>
                            <a:schemeClr val="tx1"/>
                          </a:solidFill>
                          <a:latin typeface="Arial"/>
                        </a:rPr>
                        <a:t>C M Y K W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>
                          <a:solidFill>
                            <a:schemeClr val="tx1"/>
                          </a:solidFill>
                          <a:latin typeface="Arial"/>
                        </a:rPr>
                        <a:t>C M Y K W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>
                          <a:solidFill>
                            <a:schemeClr val="tx1"/>
                          </a:solidFill>
                          <a:latin typeface="Arial"/>
                        </a:rPr>
                        <a:t>C M Y K W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733859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GB" sz="14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>
                          <a:solidFill>
                            <a:schemeClr val="tx1"/>
                          </a:solidFill>
                          <a:latin typeface="Arial"/>
                        </a:rPr>
                        <a:t>Ink capacity</a:t>
                      </a:r>
                      <a:endParaRPr lang="en-US" sz="1200">
                        <a:latin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>
                          <a:solidFill>
                            <a:schemeClr val="tx1"/>
                          </a:solidFill>
                          <a:latin typeface="Arial"/>
                        </a:rPr>
                        <a:t>250 ml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>
                          <a:solidFill>
                            <a:schemeClr val="tx1"/>
                          </a:solidFill>
                          <a:latin typeface="Arial"/>
                        </a:rPr>
                        <a:t>800 ml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>
                          <a:solidFill>
                            <a:schemeClr val="tx1"/>
                          </a:solidFill>
                          <a:latin typeface="Arial"/>
                        </a:rPr>
                        <a:t>1,500 ml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29912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GB" sz="14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>
                          <a:solidFill>
                            <a:schemeClr val="tx1"/>
                          </a:solidFill>
                          <a:latin typeface="Arial"/>
                        </a:rPr>
                        <a:t>Ink certification/Approval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>
                          <a:solidFill>
                            <a:schemeClr val="tx1"/>
                          </a:solidFill>
                          <a:latin typeface="Arial"/>
                        </a:rPr>
                        <a:t>Eco Passport / GOTS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>
                          <a:solidFill>
                            <a:schemeClr val="tx1"/>
                          </a:solidFill>
                          <a:latin typeface="Arial"/>
                        </a:rPr>
                        <a:t>Eco Passport / GOTS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>
                          <a:solidFill>
                            <a:schemeClr val="tx1"/>
                          </a:solidFill>
                          <a:latin typeface="Arial"/>
                        </a:rPr>
                        <a:t>Eco Passport / GOTS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127818"/>
                  </a:ext>
                </a:extLst>
              </a:tr>
              <a:tr h="0">
                <a:tc rowSpan="4">
                  <a:txBody>
                    <a:bodyPr/>
                    <a:lstStyle/>
                    <a:p>
                      <a:pPr algn="ctr"/>
                      <a:r>
                        <a:rPr lang="en-GB" sz="1200" b="0">
                          <a:solidFill>
                            <a:schemeClr val="tx1"/>
                          </a:solidFill>
                          <a:latin typeface="Arial"/>
                        </a:rPr>
                        <a:t>Printer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>
                          <a:solidFill>
                            <a:schemeClr val="tx1"/>
                          </a:solidFill>
                          <a:latin typeface="Arial"/>
                        </a:rPr>
                        <a:t>Maximum printable area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>
                          <a:solidFill>
                            <a:schemeClr val="tx1"/>
                          </a:solidFill>
                          <a:latin typeface="Arial"/>
                        </a:rPr>
                        <a:t>254 x 305 mm / Small Platen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>
                          <a:solidFill>
                            <a:schemeClr val="tx1"/>
                          </a:solidFill>
                          <a:latin typeface="Arial"/>
                        </a:rPr>
                        <a:t>406 x 506 mm / Large Platen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>
                          <a:solidFill>
                            <a:schemeClr val="tx1"/>
                          </a:solidFill>
                          <a:latin typeface="Arial"/>
                        </a:rPr>
                        <a:t>406 x 506 mm / Large Platen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295322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GB" sz="14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>
                          <a:solidFill>
                            <a:schemeClr val="tx1"/>
                          </a:solidFill>
                          <a:latin typeface="Arial"/>
                        </a:rPr>
                        <a:t>Dimensions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>
                          <a:solidFill>
                            <a:schemeClr val="tx1"/>
                          </a:solidFill>
                          <a:latin typeface="Arial"/>
                        </a:rPr>
                        <a:t>W 899 x D 699 x H 426 mm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>
                          <a:solidFill>
                            <a:schemeClr val="tx1"/>
                          </a:solidFill>
                          <a:latin typeface="Arial"/>
                        </a:rPr>
                        <a:t>W 981 x D 1,448 x H 499mm </a:t>
                      </a:r>
                    </a:p>
                    <a:p>
                      <a:pPr algn="ctr"/>
                      <a:r>
                        <a:rPr lang="en-GB" sz="1200" b="0">
                          <a:solidFill>
                            <a:schemeClr val="tx1"/>
                          </a:solidFill>
                          <a:latin typeface="Arial"/>
                        </a:rPr>
                        <a:t>(w/ M platen)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200" b="0">
                          <a:solidFill>
                            <a:schemeClr val="tx1"/>
                          </a:solidFill>
                          <a:latin typeface="Arial"/>
                        </a:rPr>
                        <a:t>W 1,712 x D 1,809 x H 1,336 mm 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>
                          <a:solidFill>
                            <a:schemeClr val="tx1"/>
                          </a:solidFill>
                          <a:latin typeface="Arial"/>
                        </a:rPr>
                        <a:t>(w/ M platen)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453374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GB" sz="14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>
                          <a:solidFill>
                            <a:schemeClr val="tx1"/>
                          </a:solidFill>
                          <a:latin typeface="Arial"/>
                        </a:rPr>
                        <a:t>Weight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>
                          <a:solidFill>
                            <a:schemeClr val="tx1"/>
                          </a:solidFill>
                          <a:latin typeface="Arial"/>
                        </a:rPr>
                        <a:t>Approx. 69 kg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>
                          <a:solidFill>
                            <a:schemeClr val="tx1"/>
                          </a:solidFill>
                          <a:latin typeface="Arial"/>
                        </a:rPr>
                        <a:t>Approx. 94.5 kg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>
                          <a:solidFill>
                            <a:schemeClr val="tx1"/>
                          </a:solidFill>
                          <a:latin typeface="Arial"/>
                        </a:rPr>
                        <a:t>Approx. 330 kg</a:t>
                      </a:r>
                    </a:p>
                    <a:p>
                      <a:pPr algn="ctr"/>
                      <a:r>
                        <a:rPr lang="en-GB" sz="1200" b="0">
                          <a:solidFill>
                            <a:schemeClr val="tx1"/>
                          </a:solidFill>
                          <a:latin typeface="Arial"/>
                        </a:rPr>
                        <a:t>(including genuine stand &amp; Bulk ink solution)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565734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GB" sz="14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>
                          <a:solidFill>
                            <a:schemeClr val="tx1"/>
                          </a:solidFill>
                          <a:latin typeface="Arial"/>
                        </a:rPr>
                        <a:t>Durability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>
                          <a:solidFill>
                            <a:schemeClr val="tx1"/>
                          </a:solidFill>
                          <a:latin typeface="Arial"/>
                        </a:rPr>
                        <a:t>15,000 sheets or 5 years </a:t>
                      </a:r>
                    </a:p>
                    <a:p>
                      <a:pPr algn="ctr"/>
                      <a:r>
                        <a:rPr lang="en-GB" sz="1200" b="0">
                          <a:solidFill>
                            <a:schemeClr val="tx1"/>
                          </a:solidFill>
                          <a:latin typeface="Arial"/>
                        </a:rPr>
                        <a:t>(whichever comes first)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>
                          <a:solidFill>
                            <a:schemeClr val="tx1"/>
                          </a:solidFill>
                          <a:latin typeface="Arial"/>
                        </a:rPr>
                        <a:t>24,000 sheets or 5 years </a:t>
                      </a:r>
                    </a:p>
                    <a:p>
                      <a:pPr algn="ctr"/>
                      <a:r>
                        <a:rPr lang="en-GB" sz="1200" b="0">
                          <a:solidFill>
                            <a:schemeClr val="tx1"/>
                          </a:solidFill>
                          <a:latin typeface="Arial"/>
                        </a:rPr>
                        <a:t>(whichever comes first)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0">
                          <a:solidFill>
                            <a:schemeClr val="tx1"/>
                          </a:solidFill>
                          <a:latin typeface="Arial"/>
                        </a:rPr>
                        <a:t>360,000 sheets or 5 years </a:t>
                      </a:r>
                    </a:p>
                    <a:p>
                      <a:pPr algn="ctr"/>
                      <a:r>
                        <a:rPr lang="en-GB" sz="1200" b="0">
                          <a:solidFill>
                            <a:schemeClr val="tx1"/>
                          </a:solidFill>
                          <a:latin typeface="Arial"/>
                        </a:rPr>
                        <a:t>(whichever comes first)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58722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3295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9A5C7B-F178-4144-9972-6C57E9D81E4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9850" y="1050174"/>
            <a:ext cx="5144812" cy="333468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>
                <a:latin typeface="Arial"/>
                <a:cs typeface="Arial"/>
              </a:rPr>
              <a:t>Compact design</a:t>
            </a:r>
            <a:endParaRPr lang="en-US"/>
          </a:p>
          <a:p>
            <a:endParaRPr lang="en-US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96A5371C-BB87-4060-B186-E6DAC5E2A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900">
                <a:latin typeface="Arial"/>
                <a:cs typeface="Arial"/>
              </a:rPr>
              <a:t>Key features</a:t>
            </a:r>
            <a:endParaRPr lang="en-GB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C139F5D-DA96-441B-9FB0-FCFFCB31E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ALL CONTENT IS COMPANY CONFIDENTIAL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3A0ED9A-FBED-4636-A5C6-063B181606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CB4232F-9809-4C28-84E3-C6A48C578B73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0B7F7C4E-AA1B-992C-DE4B-FEC1237B0043}"/>
              </a:ext>
            </a:extLst>
          </p:cNvPr>
          <p:cNvSpPr txBox="1">
            <a:spLocks/>
          </p:cNvSpPr>
          <p:nvPr/>
        </p:nvSpPr>
        <p:spPr>
          <a:xfrm>
            <a:off x="499850" y="1536042"/>
            <a:ext cx="5144812" cy="33346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i="0" kern="1200" spc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Useability</a:t>
            </a:r>
          </a:p>
          <a:p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AA3DF71-CCE6-FB68-AB40-AA05A6CB4935}"/>
              </a:ext>
            </a:extLst>
          </p:cNvPr>
          <p:cNvSpPr txBox="1">
            <a:spLocks/>
          </p:cNvSpPr>
          <p:nvPr/>
        </p:nvSpPr>
        <p:spPr>
          <a:xfrm>
            <a:off x="499850" y="2021910"/>
            <a:ext cx="5144812" cy="33346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i="0" kern="1200" spc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Productivity</a:t>
            </a:r>
          </a:p>
          <a:p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AC134B8-606E-0CF0-373C-7B773410E2A8}"/>
              </a:ext>
            </a:extLst>
          </p:cNvPr>
          <p:cNvSpPr txBox="1">
            <a:spLocks/>
          </p:cNvSpPr>
          <p:nvPr/>
        </p:nvSpPr>
        <p:spPr>
          <a:xfrm>
            <a:off x="499850" y="2507778"/>
            <a:ext cx="5144812" cy="33346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i="0" kern="1200" spc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latin typeface="Arial"/>
                <a:cs typeface="Arial"/>
              </a:rPr>
              <a:t>Print quality</a:t>
            </a:r>
            <a:endParaRPr lang="en-US"/>
          </a:p>
          <a:p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8ED10C3-6861-CAC6-3AC5-A791B13BC85E}"/>
              </a:ext>
            </a:extLst>
          </p:cNvPr>
          <p:cNvGrpSpPr/>
          <p:nvPr/>
        </p:nvGrpSpPr>
        <p:grpSpPr>
          <a:xfrm>
            <a:off x="3699212" y="901286"/>
            <a:ext cx="4793576" cy="4894623"/>
            <a:chOff x="632499" y="881483"/>
            <a:chExt cx="4793576" cy="4894623"/>
          </a:xfrm>
        </p:grpSpPr>
        <p:pic>
          <p:nvPicPr>
            <p:cNvPr id="16" name="Picture 15" descr="A grey printer with clear glass&#10;&#10;Description automatically generated">
              <a:extLst>
                <a:ext uri="{FF2B5EF4-FFF2-40B4-BE49-F238E27FC236}">
                  <a16:creationId xmlns:a16="http://schemas.microsoft.com/office/drawing/2014/main" id="{13569C6F-8422-C628-1DB0-7495A4CC06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19451" y1="54549" x2="20627" y2="63980"/>
                          <a14:foregroundMark x1="20627" y1="63980" x2="73451" y2="67725"/>
                          <a14:foregroundMark x1="73451" y1="67725" x2="80451" y2="61157"/>
                          <a14:foregroundMark x1="80451" y1="61157" x2="80216" y2="54941"/>
                          <a14:foregroundMark x1="34314" y1="56725" x2="63961" y2="56647"/>
                          <a14:foregroundMark x1="63961" y1="56647" x2="67706" y2="62314"/>
                        </a14:backgroundRemoval>
                      </a14:imgEffect>
                    </a14:imgLayer>
                  </a14:imgProps>
                </a:ext>
              </a:extLst>
            </a:blip>
            <a:srcRect l="16560" t="28389" r="17030" b="28662"/>
            <a:stretch/>
          </p:blipFill>
          <p:spPr>
            <a:xfrm>
              <a:off x="632499" y="2846439"/>
              <a:ext cx="4530052" cy="2929667"/>
            </a:xfrm>
            <a:prstGeom prst="rect">
              <a:avLst/>
            </a:prstGeom>
          </p:spPr>
        </p:pic>
        <p:pic>
          <p:nvPicPr>
            <p:cNvPr id="17" name="Picture 16" descr="A large grey printer with a black background&#10;&#10;Description automatically generated">
              <a:extLst>
                <a:ext uri="{FF2B5EF4-FFF2-40B4-BE49-F238E27FC236}">
                  <a16:creationId xmlns:a16="http://schemas.microsoft.com/office/drawing/2014/main" id="{E9DE436C-BB91-9A9C-D30F-E055F6615A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5780" r="13988" b="29456"/>
            <a:stretch/>
          </p:blipFill>
          <p:spPr>
            <a:xfrm>
              <a:off x="2667000" y="881483"/>
              <a:ext cx="2759075" cy="4837907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87BF0FF-00DD-47DD-4E55-CB19C776A3E8}"/>
                </a:ext>
              </a:extLst>
            </p:cNvPr>
            <p:cNvSpPr/>
            <p:nvPr/>
          </p:nvSpPr>
          <p:spPr>
            <a:xfrm>
              <a:off x="2667000" y="981075"/>
              <a:ext cx="45719" cy="46672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1818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A store with many different colored t-shirts&#10;&#10;Description automatically generated">
            <a:extLst>
              <a:ext uri="{FF2B5EF4-FFF2-40B4-BE49-F238E27FC236}">
                <a16:creationId xmlns:a16="http://schemas.microsoft.com/office/drawing/2014/main" id="{1F2A0E0E-15A7-4F5C-2BAD-A26FB4B7A3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460" t="28314" r="12471" b="41348"/>
          <a:stretch/>
        </p:blipFill>
        <p:spPr>
          <a:xfrm>
            <a:off x="6553199" y="1182139"/>
            <a:ext cx="5638801" cy="4493719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96A5371C-BB87-4060-B186-E6DAC5E2A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900">
                <a:latin typeface="Arial"/>
                <a:cs typeface="Arial"/>
              </a:rPr>
              <a:t>Compact design</a:t>
            </a:r>
            <a:endParaRPr lang="en-GB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C139F5D-DA96-441B-9FB0-FCFFCB31E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ALL CONTENT IS COMPANY CONFIDENTIAL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3A0ED9A-FBED-4636-A5C6-063B181606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CB4232F-9809-4C28-84E3-C6A48C578B73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E58B1D0-5AE4-E1A3-8375-B220419A5716}"/>
              </a:ext>
            </a:extLst>
          </p:cNvPr>
          <p:cNvSpPr txBox="1">
            <a:spLocks/>
          </p:cNvSpPr>
          <p:nvPr/>
        </p:nvSpPr>
        <p:spPr>
          <a:xfrm>
            <a:off x="499850" y="1051320"/>
            <a:ext cx="8396500" cy="4201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i="0" kern="1200" spc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New design concept to suit retail shops</a:t>
            </a:r>
          </a:p>
          <a:p>
            <a:endParaRPr lang="en-US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D289ECD-9045-E28D-D3EC-ED2779C4F81F}"/>
              </a:ext>
            </a:extLst>
          </p:cNvPr>
          <p:cNvCxnSpPr>
            <a:cxnSpLocks/>
          </p:cNvCxnSpPr>
          <p:nvPr/>
        </p:nvCxnSpPr>
        <p:spPr>
          <a:xfrm>
            <a:off x="9563100" y="2967035"/>
            <a:ext cx="0" cy="1223965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224A1CE-5E1C-8640-BC44-580718EBD783}"/>
              </a:ext>
            </a:extLst>
          </p:cNvPr>
          <p:cNvCxnSpPr>
            <a:cxnSpLocks/>
          </p:cNvCxnSpPr>
          <p:nvPr/>
        </p:nvCxnSpPr>
        <p:spPr>
          <a:xfrm flipH="1" flipV="1">
            <a:off x="7677150" y="3709715"/>
            <a:ext cx="1895475" cy="526379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1217859-6A40-8C16-432E-7531AADFB0A6}"/>
              </a:ext>
            </a:extLst>
          </p:cNvPr>
          <p:cNvCxnSpPr>
            <a:cxnSpLocks/>
          </p:cNvCxnSpPr>
          <p:nvPr/>
        </p:nvCxnSpPr>
        <p:spPr>
          <a:xfrm flipH="1">
            <a:off x="9651165" y="2657470"/>
            <a:ext cx="1178760" cy="314325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2F46D8A6-4706-AF21-2769-9818FB7C9F25}"/>
              </a:ext>
            </a:extLst>
          </p:cNvPr>
          <p:cNvSpPr txBox="1"/>
          <p:nvPr/>
        </p:nvSpPr>
        <p:spPr>
          <a:xfrm>
            <a:off x="8325525" y="3291594"/>
            <a:ext cx="1164101" cy="369332"/>
          </a:xfrm>
          <a:prstGeom prst="rect">
            <a:avLst/>
          </a:prstGeom>
          <a:solidFill>
            <a:schemeClr val="bg1">
              <a:alpha val="67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/>
              <a:t>H: 426mm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E701D86-918C-355A-B4BC-6913381283AF}"/>
              </a:ext>
            </a:extLst>
          </p:cNvPr>
          <p:cNvSpPr txBox="1"/>
          <p:nvPr/>
        </p:nvSpPr>
        <p:spPr>
          <a:xfrm>
            <a:off x="7864573" y="4109960"/>
            <a:ext cx="1225015" cy="369332"/>
          </a:xfrm>
          <a:prstGeom prst="rect">
            <a:avLst/>
          </a:prstGeom>
          <a:solidFill>
            <a:schemeClr val="bg1">
              <a:alpha val="67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/>
              <a:t>W: 899mm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C0394F7-8F0D-AA4B-C743-A44E990A15BB}"/>
              </a:ext>
            </a:extLst>
          </p:cNvPr>
          <p:cNvSpPr txBox="1"/>
          <p:nvPr/>
        </p:nvSpPr>
        <p:spPr>
          <a:xfrm>
            <a:off x="10069950" y="2917948"/>
            <a:ext cx="1162498" cy="369332"/>
          </a:xfrm>
          <a:prstGeom prst="rect">
            <a:avLst/>
          </a:prstGeom>
          <a:solidFill>
            <a:schemeClr val="bg1">
              <a:alpha val="67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/>
              <a:t>D: 699mm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6EF968A8-4AF0-84D7-34C7-6332A14A40CC}"/>
              </a:ext>
            </a:extLst>
          </p:cNvPr>
          <p:cNvSpPr txBox="1">
            <a:spLocks/>
          </p:cNvSpPr>
          <p:nvPr/>
        </p:nvSpPr>
        <p:spPr>
          <a:xfrm>
            <a:off x="499850" y="1471440"/>
            <a:ext cx="5703123" cy="439972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Tx/>
              <a:buChar char="-"/>
            </a:pPr>
            <a:r>
              <a:rPr lang="en-US" dirty="0">
                <a:latin typeface="Arial"/>
                <a:cs typeface="Arial"/>
              </a:rPr>
              <a:t>Compact dimensions allow for installation and operation even in a small workspace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Arial"/>
                <a:cs typeface="Arial"/>
              </a:rPr>
              <a:t>Front operation for t-shirt setting, ink changing and maintenance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Arial"/>
                <a:cs typeface="Arial"/>
              </a:rPr>
              <a:t>Connect via USB or </a:t>
            </a:r>
            <a:r>
              <a:rPr lang="en-US" dirty="0" err="1">
                <a:latin typeface="Arial"/>
                <a:cs typeface="Arial"/>
              </a:rPr>
              <a:t>WiFi</a:t>
            </a:r>
            <a:r>
              <a:rPr lang="en-US" dirty="0">
                <a:latin typeface="Arial"/>
                <a:cs typeface="Arial"/>
              </a:rPr>
              <a:t> for printing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Arial"/>
                <a:cs typeface="Arial"/>
              </a:rPr>
              <a:t>Flat shape on the back, can be placed against a wall, no rear fan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Arial"/>
                <a:cs typeface="Arial"/>
              </a:rPr>
              <a:t>Transparent covers allow customers to watch their t-shirt being printed in real-time</a:t>
            </a:r>
          </a:p>
        </p:txBody>
      </p:sp>
    </p:spTree>
    <p:extLst>
      <p:ext uri="{BB962C8B-B14F-4D97-AF65-F5344CB8AC3E}">
        <p14:creationId xmlns:p14="http://schemas.microsoft.com/office/powerpoint/2010/main" val="1298526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store with many different colored shirts&#10;&#10;Description automatically generated">
            <a:extLst>
              <a:ext uri="{FF2B5EF4-FFF2-40B4-BE49-F238E27FC236}">
                <a16:creationId xmlns:a16="http://schemas.microsoft.com/office/drawing/2014/main" id="{E98E9F25-22D6-FAA7-FFD6-9D820DADC8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024" t="16683"/>
          <a:stretch/>
        </p:blipFill>
        <p:spPr>
          <a:xfrm>
            <a:off x="0" y="1182139"/>
            <a:ext cx="5638802" cy="4490418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96A5371C-BB87-4060-B186-E6DAC5E2A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Useability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C139F5D-DA96-441B-9FB0-FCFFCB31E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ALL CONTENT IS COMPANY CONFIDENTIAL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3A0ED9A-FBED-4636-A5C6-063B181606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CB4232F-9809-4C28-84E3-C6A48C578B73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E58B1D0-5AE4-E1A3-8375-B220419A5716}"/>
              </a:ext>
            </a:extLst>
          </p:cNvPr>
          <p:cNvSpPr txBox="1">
            <a:spLocks/>
          </p:cNvSpPr>
          <p:nvPr/>
        </p:nvSpPr>
        <p:spPr>
          <a:xfrm>
            <a:off x="6096000" y="1051320"/>
            <a:ext cx="5703123" cy="4201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i="0" kern="1200" spc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Easy to use, even for new operators</a:t>
            </a:r>
          </a:p>
          <a:p>
            <a:endParaRPr lang="en-US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6EF968A8-4AF0-84D7-34C7-6332A14A40CC}"/>
              </a:ext>
            </a:extLst>
          </p:cNvPr>
          <p:cNvSpPr txBox="1">
            <a:spLocks/>
          </p:cNvSpPr>
          <p:nvPr/>
        </p:nvSpPr>
        <p:spPr>
          <a:xfrm>
            <a:off x="6096000" y="1471440"/>
            <a:ext cx="5703123" cy="439972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Tx/>
              <a:buChar char="-"/>
            </a:pPr>
            <a:r>
              <a:rPr lang="en-US" dirty="0"/>
              <a:t>Large opening lid provides the user with space to easily set the t-shirt or film onto the platen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Arial"/>
                <a:cs typeface="Arial"/>
              </a:rPr>
              <a:t>Retractable hanger platen and gridlines enable accurate loading of t-shirts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Arial"/>
                <a:cs typeface="Arial"/>
              </a:rPr>
              <a:t>Supplied with a Small platen as standard, also compatible with a Sleeve platen (sold separately)</a:t>
            </a:r>
          </a:p>
          <a:p>
            <a:pPr marL="285750" indent="-285750">
              <a:buFontTx/>
              <a:buChar char="-"/>
            </a:pPr>
            <a:r>
              <a:rPr lang="en-US" dirty="0"/>
              <a:t>Auto gap adjustment sets the platen to the optimum height for printing, no manual adjustment is required</a:t>
            </a:r>
          </a:p>
          <a:p>
            <a:pPr marL="285750" indent="-285750">
              <a:buFontTx/>
              <a:buChar char="-"/>
            </a:pPr>
            <a:r>
              <a:rPr lang="en-US" dirty="0"/>
              <a:t>Platen sensors detect and notify of uneven t-shirt setting to avoid printing errors</a:t>
            </a:r>
          </a:p>
          <a:p>
            <a:pPr marL="285750" indent="-285750">
              <a:buFontTx/>
              <a:buChar char="-"/>
            </a:pPr>
            <a:r>
              <a:rPr lang="en-US" dirty="0"/>
              <a:t>User friendly, touch screen for all printer operations</a:t>
            </a:r>
          </a:p>
          <a:p>
            <a:pPr marL="285750" indent="-285750">
              <a:buFontTx/>
              <a:buChar char="-"/>
            </a:pPr>
            <a:r>
              <a:rPr lang="en-US" dirty="0"/>
              <a:t>Internal light allows user to check printing status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Arial"/>
                <a:cs typeface="Arial"/>
              </a:rPr>
              <a:t>Print by DTG or DTFilm with presets in bundled Garment Creator 2 software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36334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6A5371C-BB87-4060-B186-E6DAC5E2A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Useability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C139F5D-DA96-441B-9FB0-FCFFCB31E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ALL CONTENT IS COMPANY CONFIDENTIAL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3A0ED9A-FBED-4636-A5C6-063B181606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CB4232F-9809-4C28-84E3-C6A48C578B73}" type="slidenum">
              <a:rPr lang="en-GB" smtClean="0"/>
              <a:pPr/>
              <a:t>10</a:t>
            </a:fld>
            <a:endParaRPr lang="en-GB"/>
          </a:p>
        </p:txBody>
      </p:sp>
      <p:pic>
        <p:nvPicPr>
          <p:cNvPr id="7" name="Picture 6" descr="A close-up of a machine&#10;&#10;Description automatically generated">
            <a:extLst>
              <a:ext uri="{FF2B5EF4-FFF2-40B4-BE49-F238E27FC236}">
                <a16:creationId xmlns:a16="http://schemas.microsoft.com/office/drawing/2014/main" id="{6963B53E-598C-3B05-3DAB-98260CE791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7529" y1="27373" x2="23608" y2="27686"/>
                        <a14:foregroundMark x1="23608" y1="27686" x2="21118" y2="41961"/>
                        <a14:foregroundMark x1="21118" y1="41961" x2="21118" y2="41980"/>
                        <a14:foregroundMark x1="41941" y1="51922" x2="53412" y2="51275"/>
                        <a14:foregroundMark x1="20529" y1="27314" x2="19824" y2="69922"/>
                        <a14:foregroundMark x1="19824" y1="69922" x2="24196" y2="72059"/>
                        <a14:foregroundMark x1="28039" y1="71157" x2="57667" y2="69490"/>
                        <a14:foregroundMark x1="57667" y1="69490" x2="74961" y2="72059"/>
                        <a14:foregroundMark x1="59118" y1="71353" x2="65157" y2="72373"/>
                        <a14:foregroundMark x1="67784" y1="72059" x2="67784" y2="72059"/>
                        <a14:foregroundMark x1="67000" y1="71608" x2="68098" y2="72941"/>
                      </a14:backgroundRemoval>
                    </a14:imgEffect>
                  </a14:imgLayer>
                </a14:imgProps>
              </a:ext>
            </a:extLst>
          </a:blip>
          <a:srcRect l="16197" t="21936" r="16197" b="21936"/>
          <a:stretch/>
        </p:blipFill>
        <p:spPr>
          <a:xfrm>
            <a:off x="3072520" y="1128959"/>
            <a:ext cx="6046960" cy="50202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03D5974-0468-D3E9-4DCD-9FB575AF198E}"/>
              </a:ext>
            </a:extLst>
          </p:cNvPr>
          <p:cNvSpPr txBox="1"/>
          <p:nvPr/>
        </p:nvSpPr>
        <p:spPr>
          <a:xfrm>
            <a:off x="546100" y="4858594"/>
            <a:ext cx="22825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/>
                <a:cs typeface="Arial"/>
              </a:rPr>
              <a:t>Retractable hanger for easy garment setting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3115710-F8C1-D9E7-AE0E-472F1829E9E6}"/>
              </a:ext>
            </a:extLst>
          </p:cNvPr>
          <p:cNvCxnSpPr>
            <a:cxnSpLocks/>
          </p:cNvCxnSpPr>
          <p:nvPr/>
        </p:nvCxnSpPr>
        <p:spPr>
          <a:xfrm flipH="1" flipV="1">
            <a:off x="2547891" y="5052528"/>
            <a:ext cx="2389235" cy="676647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1FEED99-67E6-D3FE-7FED-4C2AA157ADEA}"/>
              </a:ext>
            </a:extLst>
          </p:cNvPr>
          <p:cNvCxnSpPr>
            <a:cxnSpLocks/>
            <a:endCxn id="17" idx="3"/>
          </p:cNvCxnSpPr>
          <p:nvPr/>
        </p:nvCxnSpPr>
        <p:spPr>
          <a:xfrm flipH="1" flipV="1">
            <a:off x="2348967" y="3546736"/>
            <a:ext cx="1702211" cy="810633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56CA7F4A-B3B7-CBFD-912A-794674B7F449}"/>
              </a:ext>
            </a:extLst>
          </p:cNvPr>
          <p:cNvSpPr txBox="1"/>
          <p:nvPr/>
        </p:nvSpPr>
        <p:spPr>
          <a:xfrm>
            <a:off x="546100" y="3177404"/>
            <a:ext cx="1802867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400">
                <a:latin typeface="Arial"/>
                <a:cs typeface="Arial"/>
              </a:rPr>
              <a:t>Gridlines on left and right side to align the t-shirt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2096649-427A-3C15-4479-53A4DE32743B}"/>
              </a:ext>
            </a:extLst>
          </p:cNvPr>
          <p:cNvCxnSpPr>
            <a:cxnSpLocks/>
            <a:stCxn id="22" idx="1"/>
          </p:cNvCxnSpPr>
          <p:nvPr/>
        </p:nvCxnSpPr>
        <p:spPr>
          <a:xfrm flipH="1">
            <a:off x="7635998" y="3984836"/>
            <a:ext cx="1641597" cy="55399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0E57223A-F760-AEDA-8495-64710AF9C14B}"/>
              </a:ext>
            </a:extLst>
          </p:cNvPr>
          <p:cNvSpPr txBox="1"/>
          <p:nvPr/>
        </p:nvSpPr>
        <p:spPr>
          <a:xfrm>
            <a:off x="9277595" y="3615504"/>
            <a:ext cx="2368305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400" dirty="0">
                <a:latin typeface="Arial"/>
                <a:cs typeface="Arial"/>
              </a:rPr>
              <a:t>Gridlines on right side cover the wiper unit to avoid ink on the t-shirt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7F65178-6759-41AB-8123-0CEF0753A667}"/>
              </a:ext>
            </a:extLst>
          </p:cNvPr>
          <p:cNvCxnSpPr>
            <a:cxnSpLocks/>
            <a:endCxn id="25" idx="3"/>
          </p:cNvCxnSpPr>
          <p:nvPr/>
        </p:nvCxnSpPr>
        <p:spPr>
          <a:xfrm flipH="1" flipV="1">
            <a:off x="2676280" y="2052015"/>
            <a:ext cx="943220" cy="86676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6F16ABA3-F2A7-E0C7-150D-6D1CFBCC688F}"/>
              </a:ext>
            </a:extLst>
          </p:cNvPr>
          <p:cNvSpPr txBox="1"/>
          <p:nvPr/>
        </p:nvSpPr>
        <p:spPr>
          <a:xfrm>
            <a:off x="546100" y="1682683"/>
            <a:ext cx="2130180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400" dirty="0">
                <a:latin typeface="Arial"/>
                <a:cs typeface="Arial"/>
              </a:rPr>
              <a:t>Large opening lid to a loading area of 444mm x 616mm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3F46E5B-22F8-F588-25E5-C0B8AADF62F9}"/>
              </a:ext>
            </a:extLst>
          </p:cNvPr>
          <p:cNvCxnSpPr>
            <a:cxnSpLocks/>
          </p:cNvCxnSpPr>
          <p:nvPr/>
        </p:nvCxnSpPr>
        <p:spPr>
          <a:xfrm flipH="1">
            <a:off x="7553325" y="2421347"/>
            <a:ext cx="1566155" cy="1180683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F71B7D6-5C51-67FC-755D-2A37A003FF33}"/>
              </a:ext>
            </a:extLst>
          </p:cNvPr>
          <p:cNvSpPr txBox="1"/>
          <p:nvPr/>
        </p:nvSpPr>
        <p:spPr>
          <a:xfrm>
            <a:off x="9277595" y="1712771"/>
            <a:ext cx="2368305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400" dirty="0">
                <a:latin typeface="Arial"/>
                <a:cs typeface="Arial"/>
              </a:rPr>
              <a:t>Auto platen gap sensor to detect and move platen to optimum height, maximum thickness 25mm</a:t>
            </a:r>
          </a:p>
          <a:p>
            <a:r>
              <a:rPr lang="en-GB" sz="1200" dirty="0">
                <a:latin typeface="Arial"/>
                <a:cs typeface="Arial"/>
              </a:rPr>
              <a:t>(manual adjustment is also supported)</a:t>
            </a:r>
            <a:endParaRPr lang="en-GB" sz="1200" dirty="0">
              <a:latin typeface="Arial"/>
              <a:ea typeface="Calibri"/>
              <a:cs typeface="Arial"/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17106FE-0390-4AFC-5DA5-4EA5EF6D3905}"/>
              </a:ext>
            </a:extLst>
          </p:cNvPr>
          <p:cNvCxnSpPr>
            <a:cxnSpLocks/>
            <a:stCxn id="32" idx="1"/>
          </p:cNvCxnSpPr>
          <p:nvPr/>
        </p:nvCxnSpPr>
        <p:spPr>
          <a:xfrm flipH="1">
            <a:off x="8496300" y="5052528"/>
            <a:ext cx="781295" cy="34866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6F178747-14D5-2484-FC0C-BEEC0094FA27}"/>
              </a:ext>
            </a:extLst>
          </p:cNvPr>
          <p:cNvSpPr txBox="1"/>
          <p:nvPr/>
        </p:nvSpPr>
        <p:spPr>
          <a:xfrm>
            <a:off x="9277595" y="4790918"/>
            <a:ext cx="2368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>
                <a:latin typeface="Arial"/>
                <a:cs typeface="Arial"/>
              </a:rPr>
              <a:t>Easy to operate touchscreen interface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5FCE2835-B462-0070-A2C4-263E7AD1CE32}"/>
              </a:ext>
            </a:extLst>
          </p:cNvPr>
          <p:cNvSpPr txBox="1">
            <a:spLocks/>
          </p:cNvSpPr>
          <p:nvPr/>
        </p:nvSpPr>
        <p:spPr>
          <a:xfrm>
            <a:off x="499850" y="1051320"/>
            <a:ext cx="8396500" cy="4201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i="0" kern="1200" spc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Designed with easy of use in mind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78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tore with a display of clothing&#10;&#10;Description automatically generated with medium confidence">
            <a:extLst>
              <a:ext uri="{FF2B5EF4-FFF2-40B4-BE49-F238E27FC236}">
                <a16:creationId xmlns:a16="http://schemas.microsoft.com/office/drawing/2014/main" id="{7C03829A-30A2-C9C5-C2D6-5CA50A8F3C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212"/>
          <a:stretch/>
        </p:blipFill>
        <p:spPr>
          <a:xfrm>
            <a:off x="6553198" y="1182139"/>
            <a:ext cx="5638802" cy="4490418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96A5371C-BB87-4060-B186-E6DAC5E2A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Productivity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C139F5D-DA96-441B-9FB0-FCFFCB31E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ALL CONTENT IS COMPANY CONFIDENTIAL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3A0ED9A-FBED-4636-A5C6-063B181606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CB4232F-9809-4C28-84E3-C6A48C578B73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E58B1D0-5AE4-E1A3-8375-B220419A5716}"/>
              </a:ext>
            </a:extLst>
          </p:cNvPr>
          <p:cNvSpPr txBox="1">
            <a:spLocks/>
          </p:cNvSpPr>
          <p:nvPr/>
        </p:nvSpPr>
        <p:spPr>
          <a:xfrm>
            <a:off x="499850" y="1051320"/>
            <a:ext cx="8396500" cy="42012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i="0" kern="1200" spc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/>
                <a:cs typeface="Arial"/>
              </a:rPr>
              <a:t>Efficient printing of t-shirts and film</a:t>
            </a:r>
          </a:p>
          <a:p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6EF968A8-4AF0-84D7-34C7-6332A14A40CC}"/>
              </a:ext>
            </a:extLst>
          </p:cNvPr>
          <p:cNvSpPr txBox="1">
            <a:spLocks/>
          </p:cNvSpPr>
          <p:nvPr/>
        </p:nvSpPr>
        <p:spPr>
          <a:xfrm>
            <a:off x="499850" y="1471440"/>
            <a:ext cx="5703123" cy="439972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Tx/>
              <a:buChar char="-"/>
            </a:pPr>
            <a:r>
              <a:rPr lang="en-US" dirty="0">
                <a:latin typeface="Arial"/>
                <a:cs typeface="Arial"/>
              </a:rPr>
              <a:t>PrecisionCore Micro TFP printhead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Arial"/>
                <a:cs typeface="Arial"/>
              </a:rPr>
              <a:t>White ink for dark </a:t>
            </a:r>
            <a:r>
              <a:rPr lang="en-US" dirty="0" err="1">
                <a:latin typeface="Arial"/>
                <a:cs typeface="Arial"/>
              </a:rPr>
              <a:t>coloured</a:t>
            </a:r>
            <a:r>
              <a:rPr lang="en-US" dirty="0">
                <a:latin typeface="Arial"/>
                <a:cs typeface="Arial"/>
              </a:rPr>
              <a:t> t-shirts and film printing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Arial"/>
                <a:cs typeface="Arial"/>
              </a:rPr>
              <a:t>Large opening for efficient t-shirt setting on the platen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Arial"/>
                <a:cs typeface="Arial"/>
              </a:rPr>
              <a:t>Automatic gap adjustment sets the platen to the optimum height and reduces setting time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Arial"/>
                <a:cs typeface="Arial"/>
              </a:rPr>
              <a:t>Quickly switch between preset DTG and DTFilm modes in Garment Creator 2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Arial"/>
                <a:cs typeface="Arial"/>
              </a:rPr>
              <a:t>Auto cleaning cycle reduces user maintenance, increasing total productivity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Arial"/>
                <a:cs typeface="Arial"/>
              </a:rPr>
              <a:t>250ml </a:t>
            </a:r>
            <a:r>
              <a:rPr lang="en-US" dirty="0" err="1">
                <a:latin typeface="Arial"/>
                <a:cs typeface="Arial"/>
              </a:rPr>
              <a:t>UltraChrome</a:t>
            </a:r>
            <a:r>
              <a:rPr lang="en-US" dirty="0">
                <a:latin typeface="Arial"/>
                <a:cs typeface="Arial"/>
              </a:rPr>
              <a:t> DG2 ink pouches are quick and simple to replace</a:t>
            </a:r>
          </a:p>
        </p:txBody>
      </p:sp>
    </p:spTree>
    <p:extLst>
      <p:ext uri="{BB962C8B-B14F-4D97-AF65-F5344CB8AC3E}">
        <p14:creationId xmlns:p14="http://schemas.microsoft.com/office/powerpoint/2010/main" val="31706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6A5371C-BB87-4060-B186-E6DAC5E2A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Productivity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C139F5D-DA96-441B-9FB0-FCFFCB31E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ALL CONTENT IS COMPANY CONFIDENTIAL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3A0ED9A-FBED-4636-A5C6-063B181606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CB4232F-9809-4C28-84E3-C6A48C578B73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E58B1D0-5AE4-E1A3-8375-B220419A5716}"/>
              </a:ext>
            </a:extLst>
          </p:cNvPr>
          <p:cNvSpPr txBox="1">
            <a:spLocks/>
          </p:cNvSpPr>
          <p:nvPr/>
        </p:nvSpPr>
        <p:spPr>
          <a:xfrm>
            <a:off x="499850" y="1051320"/>
            <a:ext cx="8396500" cy="4201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i="0" kern="1200" spc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Efficient printing of t-shirts</a:t>
            </a:r>
            <a:endParaRPr lang="en-US" dirty="0"/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B8DEA028-1518-FA2A-6C6C-E03E58E568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3793140"/>
              </p:ext>
            </p:extLst>
          </p:nvPr>
        </p:nvGraphicFramePr>
        <p:xfrm>
          <a:off x="546100" y="2949520"/>
          <a:ext cx="8590916" cy="25793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2559">
                  <a:extLst>
                    <a:ext uri="{9D8B030D-6E8A-4147-A177-3AD203B41FA5}">
                      <a16:colId xmlns:a16="http://schemas.microsoft.com/office/drawing/2014/main" val="199665416"/>
                    </a:ext>
                  </a:extLst>
                </a:gridCol>
                <a:gridCol w="2598381">
                  <a:extLst>
                    <a:ext uri="{9D8B030D-6E8A-4147-A177-3AD203B41FA5}">
                      <a16:colId xmlns:a16="http://schemas.microsoft.com/office/drawing/2014/main" val="588319798"/>
                    </a:ext>
                  </a:extLst>
                </a:gridCol>
                <a:gridCol w="2656113">
                  <a:extLst>
                    <a:ext uri="{9D8B030D-6E8A-4147-A177-3AD203B41FA5}">
                      <a16:colId xmlns:a16="http://schemas.microsoft.com/office/drawing/2014/main" val="922531895"/>
                    </a:ext>
                  </a:extLst>
                </a:gridCol>
                <a:gridCol w="2603863">
                  <a:extLst>
                    <a:ext uri="{9D8B030D-6E8A-4147-A177-3AD203B41FA5}">
                      <a16:colId xmlns:a16="http://schemas.microsoft.com/office/drawing/2014/main" val="2149098541"/>
                    </a:ext>
                  </a:extLst>
                </a:gridCol>
              </a:tblGrid>
              <a:tr h="429895">
                <a:tc gridSpan="2">
                  <a:txBody>
                    <a:bodyPr/>
                    <a:lstStyle/>
                    <a:p>
                      <a:endParaRPr lang="en-GB" sz="1400" b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4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solidFill>
                            <a:schemeClr val="bg1"/>
                          </a:solidFill>
                          <a:latin typeface="Arial"/>
                        </a:rPr>
                        <a:t>Dark t-shirt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20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solidFill>
                            <a:schemeClr val="bg1"/>
                          </a:solidFill>
                          <a:latin typeface="Arial"/>
                        </a:rPr>
                        <a:t>Light t-shirt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0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7652004"/>
                  </a:ext>
                </a:extLst>
              </a:tr>
              <a:tr h="429895">
                <a:tc>
                  <a:txBody>
                    <a:bodyPr/>
                    <a:lstStyle/>
                    <a:p>
                      <a:endParaRPr lang="en-GB" sz="1400" b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>
                          <a:solidFill>
                            <a:schemeClr val="tx1"/>
                          </a:solidFill>
                          <a:latin typeface="Arial"/>
                        </a:rPr>
                        <a:t>Print Speed (standard mode)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>
                          <a:solidFill>
                            <a:schemeClr val="tx1"/>
                          </a:solidFill>
                          <a:latin typeface="Arial"/>
                        </a:rPr>
                        <a:t>206 sec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>
                          <a:solidFill>
                            <a:schemeClr val="tx1"/>
                          </a:solidFill>
                          <a:latin typeface="Arial"/>
                        </a:rPr>
                        <a:t>86 sec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3273464"/>
                  </a:ext>
                </a:extLst>
              </a:tr>
              <a:tr h="429895">
                <a:tc rowSpan="2">
                  <a:txBody>
                    <a:bodyPr/>
                    <a:lstStyle/>
                    <a:p>
                      <a:pPr algn="ctr"/>
                      <a:r>
                        <a:rPr lang="en-GB" sz="1400" b="0">
                          <a:solidFill>
                            <a:schemeClr val="tx1"/>
                          </a:solidFill>
                          <a:latin typeface="Arial"/>
                        </a:rPr>
                        <a:t>Colour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>
                          <a:solidFill>
                            <a:schemeClr val="tx1"/>
                          </a:solidFill>
                          <a:latin typeface="Arial"/>
                        </a:rPr>
                        <a:t>Setting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>
                          <a:solidFill>
                            <a:schemeClr val="tx1"/>
                          </a:solidFill>
                          <a:latin typeface="Arial"/>
                        </a:rPr>
                        <a:t>10 pass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>
                          <a:solidFill>
                            <a:schemeClr val="tx1"/>
                          </a:solidFill>
                          <a:latin typeface="Arial"/>
                        </a:rPr>
                        <a:t>10 pass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2186067"/>
                  </a:ext>
                </a:extLst>
              </a:tr>
              <a:tr h="429895">
                <a:tc vMerge="1">
                  <a:txBody>
                    <a:bodyPr/>
                    <a:lstStyle/>
                    <a:p>
                      <a:endParaRPr lang="en-GB" sz="14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>
                          <a:solidFill>
                            <a:schemeClr val="tx1"/>
                          </a:solidFill>
                          <a:latin typeface="Arial"/>
                        </a:rPr>
                        <a:t>Resolution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>
                          <a:solidFill>
                            <a:schemeClr val="tx1"/>
                          </a:solidFill>
                          <a:latin typeface="Arial"/>
                        </a:rPr>
                        <a:t>1200 x 600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>
                          <a:solidFill>
                            <a:schemeClr val="tx1"/>
                          </a:solidFill>
                          <a:latin typeface="Arial"/>
                        </a:rPr>
                        <a:t>1200 x 600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7338596"/>
                  </a:ext>
                </a:extLst>
              </a:tr>
              <a:tr h="429895">
                <a:tc rowSpan="2">
                  <a:txBody>
                    <a:bodyPr/>
                    <a:lstStyle/>
                    <a:p>
                      <a:pPr algn="ctr"/>
                      <a:r>
                        <a:rPr lang="en-GB" sz="1400" b="0">
                          <a:solidFill>
                            <a:schemeClr val="tx1"/>
                          </a:solidFill>
                          <a:latin typeface="Arial"/>
                        </a:rPr>
                        <a:t>White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>
                          <a:solidFill>
                            <a:schemeClr val="tx1"/>
                          </a:solidFill>
                          <a:latin typeface="Arial"/>
                        </a:rPr>
                        <a:t>Setting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>
                          <a:solidFill>
                            <a:schemeClr val="tx1"/>
                          </a:solidFill>
                          <a:latin typeface="Arial"/>
                        </a:rPr>
                        <a:t>8 pass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2953221"/>
                  </a:ext>
                </a:extLst>
              </a:tr>
              <a:tr h="429895">
                <a:tc vMerge="1">
                  <a:txBody>
                    <a:bodyPr/>
                    <a:lstStyle/>
                    <a:p>
                      <a:endParaRPr lang="en-GB" sz="14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>
                          <a:solidFill>
                            <a:schemeClr val="tx1"/>
                          </a:solidFill>
                          <a:latin typeface="Arial"/>
                        </a:rPr>
                        <a:t>Resolution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>
                          <a:solidFill>
                            <a:schemeClr val="tx1"/>
                          </a:solidFill>
                          <a:latin typeface="Arial"/>
                        </a:rPr>
                        <a:t>2400 x 1200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4533749"/>
                  </a:ext>
                </a:extLst>
              </a:tr>
            </a:tbl>
          </a:graphicData>
        </a:graphic>
      </p:graphicFrame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D160B962-079F-4924-3166-88AD5863FE5E}"/>
              </a:ext>
            </a:extLst>
          </p:cNvPr>
          <p:cNvSpPr txBox="1">
            <a:spLocks/>
          </p:cNvSpPr>
          <p:nvPr/>
        </p:nvSpPr>
        <p:spPr>
          <a:xfrm>
            <a:off x="546099" y="5645111"/>
            <a:ext cx="6324963" cy="25176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latin typeface="Arial"/>
                <a:cs typeface="Arial"/>
              </a:rPr>
              <a:t>Image size 200 x 236mm</a:t>
            </a:r>
          </a:p>
          <a:p>
            <a:r>
              <a:rPr lang="en-GB" sz="1000">
                <a:latin typeface="Arial"/>
                <a:cs typeface="Arial"/>
              </a:rPr>
              <a:t>Print speed does not include time required for t-shirt setting, data processing, data transfer and post-processing</a:t>
            </a:r>
          </a:p>
          <a:p>
            <a:endParaRPr lang="en-US" sz="1000">
              <a:latin typeface="Arial"/>
              <a:cs typeface="Arial"/>
            </a:endParaRP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2AA4855E-1F4D-3B9C-D0ED-4BD5D8BC5097}"/>
              </a:ext>
            </a:extLst>
          </p:cNvPr>
          <p:cNvSpPr txBox="1">
            <a:spLocks/>
          </p:cNvSpPr>
          <p:nvPr/>
        </p:nvSpPr>
        <p:spPr>
          <a:xfrm>
            <a:off x="499850" y="1471440"/>
            <a:ext cx="7477201" cy="439972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Tx/>
              <a:buChar char="-"/>
            </a:pPr>
            <a:r>
              <a:rPr lang="en-US" dirty="0">
                <a:latin typeface="Arial"/>
                <a:cs typeface="Arial"/>
              </a:rPr>
              <a:t>Printing with SC-F1000 from Garment Creator 2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Arial"/>
                <a:cs typeface="Arial"/>
              </a:rPr>
              <a:t>Print time is measured from ink discharge starting to ink discharge ending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Arial"/>
                <a:cs typeface="Arial"/>
              </a:rPr>
              <a:t>DTFilm transfer print speed is similar to dark t-shirt setting</a:t>
            </a:r>
          </a:p>
        </p:txBody>
      </p:sp>
    </p:spTree>
    <p:extLst>
      <p:ext uri="{BB962C8B-B14F-4D97-AF65-F5344CB8AC3E}">
        <p14:creationId xmlns:p14="http://schemas.microsoft.com/office/powerpoint/2010/main" val="37101277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6A5371C-BB87-4060-B186-E6DAC5E2A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900">
                <a:latin typeface="Arial"/>
                <a:cs typeface="Arial"/>
              </a:rPr>
              <a:t>Print quality</a:t>
            </a:r>
            <a:endParaRPr lang="en-GB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C139F5D-DA96-441B-9FB0-FCFFCB31E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ALL CONTENT IS COMPANY CONFIDENTIAL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3A0ED9A-FBED-4636-A5C6-063B181606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CB4232F-9809-4C28-84E3-C6A48C578B73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E58B1D0-5AE4-E1A3-8375-B220419A5716}"/>
              </a:ext>
            </a:extLst>
          </p:cNvPr>
          <p:cNvSpPr txBox="1">
            <a:spLocks/>
          </p:cNvSpPr>
          <p:nvPr/>
        </p:nvSpPr>
        <p:spPr>
          <a:xfrm>
            <a:off x="6096000" y="1051320"/>
            <a:ext cx="5703123" cy="4201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i="0" kern="1200" spc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High quality without compromising productivity</a:t>
            </a:r>
          </a:p>
          <a:p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6EF968A8-4AF0-84D7-34C7-6332A14A40CC}"/>
              </a:ext>
            </a:extLst>
          </p:cNvPr>
          <p:cNvSpPr txBox="1">
            <a:spLocks/>
          </p:cNvSpPr>
          <p:nvPr/>
        </p:nvSpPr>
        <p:spPr>
          <a:xfrm>
            <a:off x="6096000" y="1471440"/>
            <a:ext cx="5703123" cy="439972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Tx/>
              <a:buChar char="-"/>
            </a:pPr>
            <a:r>
              <a:rPr lang="en-US" dirty="0"/>
              <a:t>SC-F1000 uses the same PrecisionCore Micro TFP</a:t>
            </a:r>
            <a:r>
              <a:rPr lang="en-US" dirty="0">
                <a:latin typeface="Arial"/>
                <a:cs typeface="Arial"/>
              </a:rPr>
              <a:t> printhead as SC-F2200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Arial"/>
                <a:cs typeface="Arial"/>
              </a:rPr>
              <a:t>Print quality of SC-F1000 is matched to SC-F2200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Arial"/>
                <a:cs typeface="Arial"/>
              </a:rPr>
              <a:t>Stable print quality is achieved by Nozzle Verification Technology (NVT)</a:t>
            </a:r>
          </a:p>
          <a:p>
            <a:pPr marL="285750" indent="-285750">
              <a:buFontTx/>
              <a:buChar char="-"/>
            </a:pPr>
            <a:r>
              <a:rPr lang="en-US" dirty="0" err="1">
                <a:latin typeface="Arial"/>
                <a:cs typeface="Arial"/>
              </a:rPr>
              <a:t>UltraChrome</a:t>
            </a:r>
            <a:r>
              <a:rPr lang="en-US" dirty="0">
                <a:latin typeface="Arial"/>
                <a:cs typeface="Arial"/>
              </a:rPr>
              <a:t> DG2 ink reduces bleed from Yellow and Black</a:t>
            </a:r>
          </a:p>
          <a:p>
            <a:pPr marL="285750" indent="-285750">
              <a:buFontTx/>
              <a:buChar char="-"/>
            </a:pPr>
            <a:r>
              <a:rPr lang="en-US" dirty="0"/>
              <a:t>Auto profile correctly reproduces photographic images</a:t>
            </a:r>
          </a:p>
          <a:p>
            <a:pPr marL="285750" indent="-285750">
              <a:buFontTx/>
              <a:buChar char="-"/>
            </a:pPr>
            <a:r>
              <a:rPr lang="en-US" dirty="0"/>
              <a:t>Vivid colour profile emphasizes colour in graphic designs</a:t>
            </a:r>
          </a:p>
        </p:txBody>
      </p:sp>
      <p:pic>
        <p:nvPicPr>
          <p:cNvPr id="3" name="Picture 2" descr="A close-up of a machine&#10;&#10;Description automatically generated">
            <a:extLst>
              <a:ext uri="{FF2B5EF4-FFF2-40B4-BE49-F238E27FC236}">
                <a16:creationId xmlns:a16="http://schemas.microsoft.com/office/drawing/2014/main" id="{F05DA35C-BD45-13A6-79B3-788FC6C496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800" b="16728"/>
          <a:stretch/>
        </p:blipFill>
        <p:spPr>
          <a:xfrm>
            <a:off x="0" y="1589648"/>
            <a:ext cx="5200650" cy="3821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729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6A5371C-BB87-4060-B186-E6DAC5E2A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900">
                <a:latin typeface="Arial"/>
                <a:cs typeface="Arial"/>
              </a:rPr>
              <a:t>Product video</a:t>
            </a:r>
            <a:endParaRPr lang="en-GB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C139F5D-DA96-441B-9FB0-FCFFCB31E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ALL CONTENT IS COMPANY CONFIDENTIAL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3A0ED9A-FBED-4636-A5C6-063B181606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CB4232F-9809-4C28-84E3-C6A48C578B73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79088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D376BE-125B-AF46-8817-8A00AC5B970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DD01D02-AE3F-6341-9DD3-DD0A9C837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6568529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6A5371C-BB87-4060-B186-E6DAC5E2A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900">
                <a:latin typeface="Arial"/>
                <a:cs typeface="Arial"/>
              </a:rPr>
              <a:t>SKU list</a:t>
            </a:r>
            <a:endParaRPr lang="en-GB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C139F5D-DA96-441B-9FB0-FCFFCB31E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ALL CONTENT IS COMPANY CONFIDENTIAL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3A0ED9A-FBED-4636-A5C6-063B181606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CB4232F-9809-4C28-84E3-C6A48C578B73}" type="slidenum">
              <a:rPr lang="en-GB" smtClean="0"/>
              <a:pPr/>
              <a:t>16</a:t>
            </a:fld>
            <a:endParaRPr lang="en-GB"/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B91314C2-9045-67CF-E0C1-A935498EF6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2938425"/>
              </p:ext>
            </p:extLst>
          </p:nvPr>
        </p:nvGraphicFramePr>
        <p:xfrm>
          <a:off x="546100" y="1005416"/>
          <a:ext cx="774065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0325">
                  <a:extLst>
                    <a:ext uri="{9D8B030D-6E8A-4147-A177-3AD203B41FA5}">
                      <a16:colId xmlns:a16="http://schemas.microsoft.com/office/drawing/2014/main" val="2120149510"/>
                    </a:ext>
                  </a:extLst>
                </a:gridCol>
                <a:gridCol w="3870325">
                  <a:extLst>
                    <a:ext uri="{9D8B030D-6E8A-4147-A177-3AD203B41FA5}">
                      <a16:colId xmlns:a16="http://schemas.microsoft.com/office/drawing/2014/main" val="3015266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Main unit</a:t>
                      </a:r>
                      <a:endParaRPr lang="en-US" sz="1600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SKU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892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SC-F1000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C11CK78301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269857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7D2C814-F4B9-6255-9683-66E03BB49B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5736968"/>
              </p:ext>
            </p:extLst>
          </p:nvPr>
        </p:nvGraphicFramePr>
        <p:xfrm>
          <a:off x="546100" y="2094245"/>
          <a:ext cx="774065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0325">
                  <a:extLst>
                    <a:ext uri="{9D8B030D-6E8A-4147-A177-3AD203B41FA5}">
                      <a16:colId xmlns:a16="http://schemas.microsoft.com/office/drawing/2014/main" val="2120149510"/>
                    </a:ext>
                  </a:extLst>
                </a:gridCol>
                <a:gridCol w="3870325">
                  <a:extLst>
                    <a:ext uri="{9D8B030D-6E8A-4147-A177-3AD203B41FA5}">
                      <a16:colId xmlns:a16="http://schemas.microsoft.com/office/drawing/2014/main" val="3015266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SKU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892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Black 250ml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C13T55B100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269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Cyan 250ml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 i="0" kern="1200">
                          <a:solidFill>
                            <a:schemeClr val="dk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C13T55B200</a:t>
                      </a:r>
                      <a:endParaRPr lang="en-GB" sz="1600">
                        <a:latin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527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Magenta 250ml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 i="0" kern="1200">
                          <a:solidFill>
                            <a:schemeClr val="dk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C13T55B300</a:t>
                      </a:r>
                      <a:endParaRPr lang="en-GB" sz="1600">
                        <a:latin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727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Yellow 250ml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 i="0" kern="1200">
                          <a:solidFill>
                            <a:schemeClr val="dk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C13T55B400</a:t>
                      </a:r>
                      <a:endParaRPr lang="en-GB" sz="1600">
                        <a:latin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570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White 250ml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 i="0" kern="1200">
                          <a:solidFill>
                            <a:schemeClr val="dk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C13T55BA00</a:t>
                      </a:r>
                      <a:endParaRPr lang="en-GB" sz="1600">
                        <a:latin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253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Maintenance Liquid 250ml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 i="0" kern="1200">
                          <a:solidFill>
                            <a:schemeClr val="dk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C13T55BB00</a:t>
                      </a:r>
                      <a:endParaRPr lang="en-GB" sz="1600">
                        <a:latin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699343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713EE2DD-0CD7-A041-9C3D-6684FD346F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3695381"/>
              </p:ext>
            </p:extLst>
          </p:nvPr>
        </p:nvGraphicFramePr>
        <p:xfrm>
          <a:off x="546100" y="5037274"/>
          <a:ext cx="774065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0325">
                  <a:extLst>
                    <a:ext uri="{9D8B030D-6E8A-4147-A177-3AD203B41FA5}">
                      <a16:colId xmlns:a16="http://schemas.microsoft.com/office/drawing/2014/main" val="2120149510"/>
                    </a:ext>
                  </a:extLst>
                </a:gridCol>
                <a:gridCol w="3870325">
                  <a:extLst>
                    <a:ext uri="{9D8B030D-6E8A-4147-A177-3AD203B41FA5}">
                      <a16:colId xmlns:a16="http://schemas.microsoft.com/office/drawing/2014/main" val="3015266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Options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SKU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892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SC-F1000 Small Platen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C12C939031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269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SC-F1000 Sleeve Platen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C12C939051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126404"/>
                  </a:ext>
                </a:extLst>
              </a:tr>
            </a:tbl>
          </a:graphicData>
        </a:graphic>
      </p:graphicFrame>
      <p:pic>
        <p:nvPicPr>
          <p:cNvPr id="16" name="Picture 15" descr="A group of ink cartridges&#10;&#10;Description automatically generated">
            <a:extLst>
              <a:ext uri="{FF2B5EF4-FFF2-40B4-BE49-F238E27FC236}">
                <a16:creationId xmlns:a16="http://schemas.microsoft.com/office/drawing/2014/main" id="{8605CB80-05C6-CA1C-7E4B-7DE1D501E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3925" y="1693516"/>
            <a:ext cx="3470968" cy="347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0477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6A5371C-BB87-4060-B186-E6DAC5E2A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900">
                <a:latin typeface="Arial"/>
                <a:cs typeface="Arial"/>
              </a:rPr>
              <a:t>SKU list</a:t>
            </a:r>
            <a:endParaRPr lang="en-GB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C139F5D-DA96-441B-9FB0-FCFFCB31E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ALL CONTENT IS COMPANY CONFIDENTIAL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3A0ED9A-FBED-4636-A5C6-063B181606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CB4232F-9809-4C28-84E3-C6A48C578B73}" type="slidenum">
              <a:rPr lang="en-GB" smtClean="0"/>
              <a:pPr/>
              <a:t>17</a:t>
            </a:fld>
            <a:endParaRPr lang="en-GB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7D2C814-F4B9-6255-9683-66E03BB49B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8648380"/>
              </p:ext>
            </p:extLst>
          </p:nvPr>
        </p:nvGraphicFramePr>
        <p:xfrm>
          <a:off x="546101" y="1005416"/>
          <a:ext cx="7759700" cy="3916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9624">
                  <a:extLst>
                    <a:ext uri="{9D8B030D-6E8A-4147-A177-3AD203B41FA5}">
                      <a16:colId xmlns:a16="http://schemas.microsoft.com/office/drawing/2014/main" val="2120149510"/>
                    </a:ext>
                  </a:extLst>
                </a:gridCol>
                <a:gridCol w="1647825">
                  <a:extLst>
                    <a:ext uri="{9D8B030D-6E8A-4147-A177-3AD203B41FA5}">
                      <a16:colId xmlns:a16="http://schemas.microsoft.com/office/drawing/2014/main" val="3015266812"/>
                    </a:ext>
                  </a:extLst>
                </a:gridCol>
                <a:gridCol w="2762251">
                  <a:extLst>
                    <a:ext uri="{9D8B030D-6E8A-4147-A177-3AD203B41FA5}">
                      <a16:colId xmlns:a16="http://schemas.microsoft.com/office/drawing/2014/main" val="12809999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Consumables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SKU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892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Maintenance box</a:t>
                      </a:r>
                      <a:endParaRPr lang="en-US" sz="1600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C13S400215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>
                        <a:latin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269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Wiper Unit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C13S210142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>
                        <a:latin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527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Head Maintenance 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C13S210144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>
                        <a:latin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727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Cleaning Liquid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C13T55G900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For storage/transport only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570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Maintenance Kit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 i="0" kern="1200">
                          <a:solidFill>
                            <a:schemeClr val="dk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C13T736200</a:t>
                      </a:r>
                      <a:endParaRPr lang="en-GB" sz="1600">
                        <a:latin typeface="Arial"/>
                      </a:endParaRP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Common with other available DTG models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7066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Funnel Filter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C13S210126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034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Platen Grip Pad - Small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600" b="0" i="0" u="none" strike="noStrike" baseline="0" noProof="0">
                          <a:solidFill>
                            <a:srgbClr val="000000"/>
                          </a:solidFill>
                          <a:latin typeface="Arial"/>
                        </a:rPr>
                        <a:t>C13S210077</a:t>
                      </a:r>
                      <a:endParaRPr lang="en-GB" sz="1600">
                        <a:latin typeface="Arial"/>
                      </a:endParaRPr>
                    </a:p>
                    <a:p>
                      <a:pPr lvl="0">
                        <a:buNone/>
                      </a:pPr>
                      <a:r>
                        <a:rPr lang="en-GB" sz="1600">
                          <a:latin typeface="Arial"/>
                        </a:rPr>
                        <a:t>C13S210120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90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Pre-Treatment Liquid 5L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C13T43R300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693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Pre-Treatment Liquid 20L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C13T43R100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139456"/>
                  </a:ext>
                </a:extLst>
              </a:tr>
            </a:tbl>
          </a:graphicData>
        </a:graphic>
      </p:graphicFrame>
      <p:sp>
        <p:nvSpPr>
          <p:cNvPr id="4" name="Oval 3">
            <a:extLst>
              <a:ext uri="{FF2B5EF4-FFF2-40B4-BE49-F238E27FC236}">
                <a16:creationId xmlns:a16="http://schemas.microsoft.com/office/drawing/2014/main" id="{3F0965EF-23CF-FF60-A11D-1113B18ADB83}"/>
              </a:ext>
            </a:extLst>
          </p:cNvPr>
          <p:cNvSpPr/>
          <p:nvPr/>
        </p:nvSpPr>
        <p:spPr>
          <a:xfrm rot="20585387">
            <a:off x="2929400" y="4240866"/>
            <a:ext cx="787187" cy="36855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/>
              <a:t>NEW!</a:t>
            </a:r>
          </a:p>
        </p:txBody>
      </p:sp>
      <p:pic>
        <p:nvPicPr>
          <p:cNvPr id="14" name="Picture 13" descr="A silver rectangular object with a shiny surface&#10;&#10;Description automatically generated">
            <a:extLst>
              <a:ext uri="{FF2B5EF4-FFF2-40B4-BE49-F238E27FC236}">
                <a16:creationId xmlns:a16="http://schemas.microsoft.com/office/drawing/2014/main" id="{DA82507B-CC53-2BE5-B50F-390AF4227C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80" t="16479" r="11980" b="16479"/>
          <a:stretch/>
        </p:blipFill>
        <p:spPr>
          <a:xfrm>
            <a:off x="8888575" y="3480329"/>
            <a:ext cx="2889878" cy="2547936"/>
          </a:xfrm>
          <a:prstGeom prst="rect">
            <a:avLst/>
          </a:prstGeom>
        </p:spPr>
      </p:pic>
      <p:pic>
        <p:nvPicPr>
          <p:cNvPr id="16" name="Picture 15" descr="A close-up of a device&#10;&#10;Description automatically generated">
            <a:extLst>
              <a:ext uri="{FF2B5EF4-FFF2-40B4-BE49-F238E27FC236}">
                <a16:creationId xmlns:a16="http://schemas.microsoft.com/office/drawing/2014/main" id="{43F0159D-C871-FE79-1079-DCDFEF8111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114" t="30950" r="12114" b="30950"/>
          <a:stretch/>
        </p:blipFill>
        <p:spPr>
          <a:xfrm>
            <a:off x="8893653" y="2657657"/>
            <a:ext cx="2879722" cy="1447990"/>
          </a:xfrm>
          <a:prstGeom prst="rect">
            <a:avLst/>
          </a:prstGeom>
        </p:spPr>
      </p:pic>
      <p:pic>
        <p:nvPicPr>
          <p:cNvPr id="18" name="Picture 17" descr="A black printer cartridge with white wheels&#10;&#10;Description automatically generated">
            <a:extLst>
              <a:ext uri="{FF2B5EF4-FFF2-40B4-BE49-F238E27FC236}">
                <a16:creationId xmlns:a16="http://schemas.microsoft.com/office/drawing/2014/main" id="{A43E5CEB-069A-5B69-923B-555648AF0F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250" t="18755" r="23250" b="18755"/>
          <a:stretch/>
        </p:blipFill>
        <p:spPr>
          <a:xfrm>
            <a:off x="9316879" y="484712"/>
            <a:ext cx="2033270" cy="237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8039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9A5C7B-F178-4144-9972-6C57E9D81E4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/>
              <a:t>What’s in the box?</a:t>
            </a:r>
          </a:p>
          <a:p>
            <a:endParaRPr lang="en-US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96A5371C-BB87-4060-B186-E6DAC5E2A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Product BOM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C139F5D-DA96-441B-9FB0-FCFFCB31E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ALL CONTENT IS COMPANY CONFIDENTIAL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3A0ED9A-FBED-4636-A5C6-063B181606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CB4232F-9809-4C28-84E3-C6A48C578B73}" type="slidenum">
              <a:rPr lang="en-GB" smtClean="0"/>
              <a:pPr/>
              <a:t>18</a:t>
            </a:fld>
            <a:endParaRPr lang="en-GB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8264A88-C488-D275-F0DC-8C4960103C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7312363"/>
              </p:ext>
            </p:extLst>
          </p:nvPr>
        </p:nvGraphicFramePr>
        <p:xfrm>
          <a:off x="546100" y="1471440"/>
          <a:ext cx="7740651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7200">
                  <a:extLst>
                    <a:ext uri="{9D8B030D-6E8A-4147-A177-3AD203B41FA5}">
                      <a16:colId xmlns:a16="http://schemas.microsoft.com/office/drawing/2014/main" val="2120149510"/>
                    </a:ext>
                  </a:extLst>
                </a:gridCol>
                <a:gridCol w="2163234">
                  <a:extLst>
                    <a:ext uri="{9D8B030D-6E8A-4147-A177-3AD203B41FA5}">
                      <a16:colId xmlns:a16="http://schemas.microsoft.com/office/drawing/2014/main" val="3015266812"/>
                    </a:ext>
                  </a:extLst>
                </a:gridCol>
                <a:gridCol w="2580217">
                  <a:extLst>
                    <a:ext uri="{9D8B030D-6E8A-4147-A177-3AD203B41FA5}">
                      <a16:colId xmlns:a16="http://schemas.microsoft.com/office/drawing/2014/main" val="22881531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Product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SKU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Qty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892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SC-F1000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C11CK78301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467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SC-F1000 Small Platen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C12C939031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4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Black 250ml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C13T55B100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269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Cyan 250ml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 i="0" kern="1200">
                          <a:solidFill>
                            <a:schemeClr val="dk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C13T55B200</a:t>
                      </a:r>
                      <a:endParaRPr lang="en-GB" sz="1600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527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Magenta 250ml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 i="0" kern="1200">
                          <a:solidFill>
                            <a:schemeClr val="dk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C13T55B300</a:t>
                      </a:r>
                      <a:endParaRPr lang="en-GB" sz="1600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727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Yellow 250ml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 i="0" kern="1200">
                          <a:solidFill>
                            <a:schemeClr val="dk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C13T55B400</a:t>
                      </a:r>
                      <a:endParaRPr lang="en-GB" sz="1600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570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White 250ml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 i="0" kern="1200">
                          <a:solidFill>
                            <a:schemeClr val="dk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C13T55BA00</a:t>
                      </a:r>
                      <a:endParaRPr lang="en-GB" sz="1600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2</a:t>
                      </a:r>
                      <a:r>
                        <a:rPr lang="en-GB" sz="1600" baseline="30000">
                          <a:latin typeface="Arial"/>
                        </a:rPr>
                        <a:t>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253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Maintenance Liquid 250ml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 i="0" kern="1200">
                          <a:solidFill>
                            <a:schemeClr val="dk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C13T55BB00</a:t>
                      </a:r>
                      <a:endParaRPr lang="en-GB" sz="1600"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69934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4D14E0D9-E617-EC3F-776E-6BE1CD6A26A3}"/>
              </a:ext>
            </a:extLst>
          </p:cNvPr>
          <p:cNvSpPr txBox="1"/>
          <p:nvPr/>
        </p:nvSpPr>
        <p:spPr>
          <a:xfrm>
            <a:off x="546100" y="4863492"/>
            <a:ext cx="774065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>
                <a:latin typeface="Arial"/>
                <a:cs typeface="Arial"/>
              </a:rPr>
              <a:t>*During initial ink charge SC-F1000 will consume almost 1x W ink pouch to fill the ink circulation channel that prevents sedimentation.</a:t>
            </a:r>
            <a:endParaRPr lang="en-GB" sz="7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925255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83B09-5296-552B-172B-CD279217B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900">
                <a:latin typeface="Arial"/>
                <a:cs typeface="Arial"/>
              </a:rPr>
              <a:t>SC-F1000 specification</a:t>
            </a:r>
            <a:endParaRPr lang="en-GB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F27FD11-D9FC-CCE2-6003-D31549DEC1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8983021"/>
              </p:ext>
            </p:extLst>
          </p:nvPr>
        </p:nvGraphicFramePr>
        <p:xfrm>
          <a:off x="218295" y="949260"/>
          <a:ext cx="9920004" cy="555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49694">
                  <a:extLst>
                    <a:ext uri="{9D8B030D-6E8A-4147-A177-3AD203B41FA5}">
                      <a16:colId xmlns:a16="http://schemas.microsoft.com/office/drawing/2014/main" val="2120149510"/>
                    </a:ext>
                  </a:extLst>
                </a:gridCol>
                <a:gridCol w="5070310">
                  <a:extLst>
                    <a:ext uri="{9D8B030D-6E8A-4147-A177-3AD203B41FA5}">
                      <a16:colId xmlns:a16="http://schemas.microsoft.com/office/drawing/2014/main" val="30152668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GB" sz="1400">
                          <a:latin typeface="Arial"/>
                        </a:rPr>
                        <a:t>Specification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892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/>
                        </a:rPr>
                        <a:t>Dimensions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/>
                        </a:rPr>
                        <a:t>D: 699mm H: 426mm W: 899mm (H: 937mm cover open)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467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/>
                        </a:rPr>
                        <a:t>Weight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/>
                        </a:rPr>
                        <a:t>69kg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4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/>
                        </a:rPr>
                        <a:t>Garment thickness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/>
                        </a:rPr>
                        <a:t>Up to 25mm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269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/>
                        </a:rPr>
                        <a:t>Garment weight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/>
                        </a:rPr>
                        <a:t>Up to 1.5kg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527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/>
                        </a:rPr>
                        <a:t>Humidity (operating)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/>
                        </a:rPr>
                        <a:t>20~80% (no condensation)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727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/>
                        </a:rPr>
                        <a:t>Ink brand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err="1">
                          <a:latin typeface="Arial"/>
                        </a:rPr>
                        <a:t>UltraChrome</a:t>
                      </a:r>
                      <a:r>
                        <a:rPr lang="en-GB" sz="1400">
                          <a:latin typeface="Arial"/>
                        </a:rPr>
                        <a:t> DG2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570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/>
                        </a:rPr>
                        <a:t>Ink capacity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/>
                        </a:rPr>
                        <a:t>250ml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253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/>
                        </a:rPr>
                        <a:t>Ink certification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/>
                        </a:rPr>
                        <a:t>Eco Passport, GOTS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699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/>
                        </a:rPr>
                        <a:t>Printhead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latin typeface="Arial"/>
                        </a:rPr>
                        <a:t>PrecisionCore Micro TFP</a:t>
                      </a:r>
                      <a:r>
                        <a:rPr lang="en-US" sz="1400">
                          <a:latin typeface="Arial"/>
                          <a:cs typeface="Arial"/>
                        </a:rPr>
                        <a:t> </a:t>
                      </a:r>
                      <a:endParaRPr lang="en-GB" sz="1400">
                        <a:latin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558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/>
                        </a:rPr>
                        <a:t>Maximum resolution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/>
                        </a:rPr>
                        <a:t>2400 x 1200 dpi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327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/>
                        </a:rPr>
                        <a:t>Minimum ink droplet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/>
                        </a:rPr>
                        <a:t>12.8pl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193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/>
                        </a:rPr>
                        <a:t>Total nozzles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2,400 nozzles </a:t>
                      </a:r>
                    </a:p>
                    <a:p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(Color 1,600 nozzles: 400 nozzles × 2 lines × 2 chip)</a:t>
                      </a:r>
                      <a:b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(White 800 nozzles: 400 nozzles × 2 lines × 1 chip)</a:t>
                      </a:r>
                      <a:endParaRPr lang="en-GB" sz="1400">
                        <a:latin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395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/>
                        </a:rPr>
                        <a:t>Power consumption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/>
                        </a:rPr>
                        <a:t>Printing 40W / Ready 20W / Sleep 6W / Standby 0.2W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143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41691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83B09-5296-552B-172B-CD279217B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900">
                <a:latin typeface="Arial"/>
                <a:cs typeface="Arial"/>
              </a:rPr>
              <a:t>Marketing</a:t>
            </a:r>
            <a:endParaRPr lang="en-GB" sz="290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881A01AF-E005-8DE1-D042-E82DC1BFF60A}"/>
              </a:ext>
            </a:extLst>
          </p:cNvPr>
          <p:cNvSpPr txBox="1">
            <a:spLocks/>
          </p:cNvSpPr>
          <p:nvPr/>
        </p:nvSpPr>
        <p:spPr>
          <a:xfrm>
            <a:off x="499850" y="1051320"/>
            <a:ext cx="8396500" cy="42012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i="0" kern="1200" spc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/>
                <a:cs typeface="Arial"/>
              </a:rPr>
              <a:t>Available marketing assets for the launch of the SureColor F1000</a:t>
            </a:r>
            <a:endParaRPr lang="en-US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9172352C-E588-B7B5-B1A9-E285C21DCB51}"/>
              </a:ext>
            </a:extLst>
          </p:cNvPr>
          <p:cNvSpPr txBox="1">
            <a:spLocks/>
          </p:cNvSpPr>
          <p:nvPr/>
        </p:nvSpPr>
        <p:spPr>
          <a:xfrm>
            <a:off x="499850" y="1471440"/>
            <a:ext cx="7477201" cy="439972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latin typeface="Arial"/>
              <a:cs typeface="Arial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DAD195-B8DB-5E63-B179-7489496B1559}"/>
              </a:ext>
            </a:extLst>
          </p:cNvPr>
          <p:cNvSpPr txBox="1">
            <a:spLocks/>
          </p:cNvSpPr>
          <p:nvPr/>
        </p:nvSpPr>
        <p:spPr>
          <a:xfrm>
            <a:off x="652250" y="1623840"/>
            <a:ext cx="7477201" cy="439972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Product brochure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How to videos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Print sample images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SEC Product Video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Social short video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Social media banners</a:t>
            </a:r>
          </a:p>
        </p:txBody>
      </p:sp>
    </p:spTree>
    <p:extLst>
      <p:ext uri="{BB962C8B-B14F-4D97-AF65-F5344CB8AC3E}">
        <p14:creationId xmlns:p14="http://schemas.microsoft.com/office/powerpoint/2010/main" val="24338083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7F94B93-587E-4C35-8060-25C84DE176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81BD113-AA02-4F1F-8BB8-3E7FF72545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471AFC5-A550-AC47-B552-751BF2BD7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you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00A094C-C3DD-4B0D-88D1-00EC3E85434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63272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PSON">
      <a:dk1>
        <a:srgbClr val="000000"/>
      </a:dk1>
      <a:lt1>
        <a:srgbClr val="FFFFFF"/>
      </a:lt1>
      <a:dk2>
        <a:srgbClr val="000000"/>
      </a:dk2>
      <a:lt2>
        <a:srgbClr val="FEFFFE"/>
      </a:lt2>
      <a:accent1>
        <a:srgbClr val="10208A"/>
      </a:accent1>
      <a:accent2>
        <a:srgbClr val="565755"/>
      </a:accent2>
      <a:accent3>
        <a:srgbClr val="868685"/>
      </a:accent3>
      <a:accent4>
        <a:srgbClr val="AFB1B1"/>
      </a:accent4>
      <a:accent5>
        <a:srgbClr val="D9D9D4"/>
      </a:accent5>
      <a:accent6>
        <a:srgbClr val="E6E6E6"/>
      </a:accent6>
      <a:hlink>
        <a:srgbClr val="10208A"/>
      </a:hlink>
      <a:folHlink>
        <a:srgbClr val="10208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46416dad-c3cc-43bf-9981-70d0980d32e2">
      <UserInfo>
        <DisplayName>SharingLinks.b83ec9cd-5b52-40c1-a1ba-b6a95dcb020c.Flexible.49684818-42f9-4423-8a51-3e1358af6c7f</DisplayName>
        <AccountId>372</AccountId>
        <AccountType/>
      </UserInfo>
      <UserInfo>
        <DisplayName>SharingLinks.7b80a747-feab-40ed-8881-cf9561e82237.OrganizationEdit.3fba71a9-a472-4e84-83da-e333d061f40e</DisplayName>
        <AccountId>365</AccountId>
        <AccountType/>
      </UserInfo>
      <UserInfo>
        <DisplayName>Head, Sharon</DisplayName>
        <AccountId>50</AccountId>
        <AccountType/>
      </UserInfo>
      <UserInfo>
        <DisplayName>Cooke, Grant</DisplayName>
        <AccountId>454</AccountId>
        <AccountType/>
      </UserInfo>
      <UserInfo>
        <DisplayName>Allen, Natalie</DisplayName>
        <AccountId>412</AccountId>
        <AccountType/>
      </UserInfo>
    </SharedWithUsers>
    <TaxCatchAll xmlns="46416dad-c3cc-43bf-9981-70d0980d32e2" xsi:nil="true"/>
    <lcf76f155ced4ddcb4097134ff3c332f xmlns="a6dc4100-aafc-4e4f-8fc5-51a0beac21d1">
      <Terms xmlns="http://schemas.microsoft.com/office/infopath/2007/PartnerControls"/>
    </lcf76f155ced4ddcb4097134ff3c332f>
    <Dateandtime xmlns="a6dc4100-aafc-4e4f-8fc5-51a0beac21d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CFB8315F7EA164F880FACC7E2F27403" ma:contentTypeVersion="18" ma:contentTypeDescription="Create a new document." ma:contentTypeScope="" ma:versionID="7a47d53b225ca0b753baa9cd51fd7df7">
  <xsd:schema xmlns:xsd="http://www.w3.org/2001/XMLSchema" xmlns:xs="http://www.w3.org/2001/XMLSchema" xmlns:p="http://schemas.microsoft.com/office/2006/metadata/properties" xmlns:ns2="46416dad-c3cc-43bf-9981-70d0980d32e2" xmlns:ns3="a6dc4100-aafc-4e4f-8fc5-51a0beac21d1" targetNamespace="http://schemas.microsoft.com/office/2006/metadata/properties" ma:root="true" ma:fieldsID="43e111a5a703c653e6d9936769d07020" ns2:_="" ns3:_="">
    <xsd:import namespace="46416dad-c3cc-43bf-9981-70d0980d32e2"/>
    <xsd:import namespace="a6dc4100-aafc-4e4f-8fc5-51a0beac21d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Dateandtime" minOccurs="0"/>
                <xsd:element ref="ns3:lcf76f155ced4ddcb4097134ff3c332f" minOccurs="0"/>
                <xsd:element ref="ns2:TaxCatchAll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416dad-c3cc-43bf-9981-70d0980d32e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6bdd6304-caa3-43f3-831d-8acc9ba7c30b}" ma:internalName="TaxCatchAll" ma:showField="CatchAllData" ma:web="46416dad-c3cc-43bf-9981-70d0980d32e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dc4100-aafc-4e4f-8fc5-51a0beac21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Dateandtime" ma:index="21" nillable="true" ma:displayName="Date and time" ma:format="DateOnly" ma:internalName="Dateandtime">
      <xsd:simpleType>
        <xsd:restriction base="dms:DateTime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8c3ff2df-5338-4041-8672-df7334f0fb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FB2CFE6-186E-4F78-8F6A-9D30E6F039E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C0E853B-DE0F-4E8D-B312-276522D0DF41}">
  <ds:schemaRefs>
    <ds:schemaRef ds:uri="a6dc4100-aafc-4e4f-8fc5-51a0beac21d1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46416dad-c3cc-43bf-9981-70d0980d32e2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E8DE99F-F072-403F-88EF-B06B1FF9EE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6416dad-c3cc-43bf-9981-70d0980d32e2"/>
    <ds:schemaRef ds:uri="a6dc4100-aafc-4e4f-8fc5-51a0beac21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351</TotalTime>
  <Words>1439</Words>
  <Application>Microsoft Office PowerPoint</Application>
  <PresentationFormat>Widescreen</PresentationFormat>
  <Paragraphs>321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SC-F1000 Sales Presentation</vt:lpstr>
      <vt:lpstr>Menu</vt:lpstr>
      <vt:lpstr>Introduction</vt:lpstr>
      <vt:lpstr>Product overview</vt:lpstr>
      <vt:lpstr>DTG product line-up</vt:lpstr>
      <vt:lpstr>DTG product line-up</vt:lpstr>
      <vt:lpstr>Key features</vt:lpstr>
      <vt:lpstr>Compact design</vt:lpstr>
      <vt:lpstr>Useability</vt:lpstr>
      <vt:lpstr>Useability</vt:lpstr>
      <vt:lpstr>Productivity</vt:lpstr>
      <vt:lpstr>Productivity</vt:lpstr>
      <vt:lpstr>Print quality</vt:lpstr>
      <vt:lpstr>Product video</vt:lpstr>
      <vt:lpstr>Appendix</vt:lpstr>
      <vt:lpstr>SKU list</vt:lpstr>
      <vt:lpstr>SKU list</vt:lpstr>
      <vt:lpstr>Product BOM</vt:lpstr>
      <vt:lpstr>SC-F1000 specification</vt:lpstr>
      <vt:lpstr>Marketing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Adele Sparke</dc:creator>
  <cp:lastModifiedBy>Cooke, Grant</cp:lastModifiedBy>
  <cp:revision>34</cp:revision>
  <dcterms:created xsi:type="dcterms:W3CDTF">2020-10-05T10:20:50Z</dcterms:created>
  <dcterms:modified xsi:type="dcterms:W3CDTF">2024-01-26T14:55:01Z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0x0101003CFB8315F7EA164F880FACC7E2F27403</vt:lpwstr>
  </property>
  <property fmtid="{D5CDD505-2E9C-101B-9397-08002B2CF9AE}" pid="3" name="MediaServiceImageTags">
    <vt:lpwstr/>
  </property>
</Properties>
</file>